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483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74" autoAdjust="0"/>
  </p:normalViewPr>
  <p:slideViewPr>
    <p:cSldViewPr snapToGrid="0">
      <p:cViewPr>
        <p:scale>
          <a:sx n="140" d="100"/>
          <a:sy n="140" d="100"/>
        </p:scale>
        <p:origin x="-420" y="12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DAF68-499C-4FB1-BBD5-A066CF2AD6BD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1243013"/>
            <a:ext cx="48482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20F13-0357-478A-A4C6-8280C7C5C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5609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F13-0357-478A-A4C6-8280C7C5CBB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5212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187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671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231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366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312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84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792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987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567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838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721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6D55C-BF9D-46A6-8B5B-AAD0635F82A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6710E-D2B1-4D6A-8043-E893448BCB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871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tif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75366036"/>
              </p:ext>
            </p:extLst>
          </p:nvPr>
        </p:nvGraphicFramePr>
        <p:xfrm>
          <a:off x="467669" y="381739"/>
          <a:ext cx="4079851" cy="1522794"/>
        </p:xfrm>
        <a:graphic>
          <a:graphicData uri="http://schemas.openxmlformats.org/drawingml/2006/table">
            <a:tbl>
              <a:tblPr/>
              <a:tblGrid>
                <a:gridCol w="19283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515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5050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39624" marR="39624" marT="39624" marB="3962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Председателю Комиссии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_____________________________________________________________________________________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(наименование исполнительного органа)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по рассмотрению заявлений лиц, замещающих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государственные должности Мурманской области,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и государственных гражданских служащих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Мурманской области о передаче подарков,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полученных в связи с официальными </a:t>
                      </a: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мероприятиями,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от ___________________________________________________ 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50" b="0" kern="14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rki" panose="00000500000000000000" pitchFamily="50" charset="-52"/>
                          <a:cs typeface="Times New Roman" panose="02020603050405020304" pitchFamily="18" charset="0"/>
                        </a:rPr>
                        <a:t>Ф.И.О., занимаемая должность)</a:t>
                      </a:r>
                      <a:endParaRPr lang="ru-RU" sz="1050" b="0" kern="140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rki" panose="00000500000000000000" pitchFamily="50" charset="-52"/>
                        <a:cs typeface="Times New Roman" panose="02020603050405020304" pitchFamily="18" charset="0"/>
                      </a:endParaRPr>
                    </a:p>
                  </a:txBody>
                  <a:tcPr marL="39624" marR="39624" marT="39624" marB="3962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30297" y="1033551"/>
            <a:ext cx="4525167" cy="3300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975" b="1" kern="1400" dirty="0" smtClean="0">
              <a:solidFill>
                <a:srgbClr val="000000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975" b="1" kern="1400" dirty="0">
              <a:solidFill>
                <a:srgbClr val="000000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975" b="1" kern="1400" dirty="0">
              <a:solidFill>
                <a:srgbClr val="000000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975" b="1" kern="1400" dirty="0" smtClean="0">
              <a:solidFill>
                <a:srgbClr val="000000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975" b="1" kern="1400" dirty="0">
              <a:solidFill>
                <a:srgbClr val="000000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975" u="sng" kern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75" u="sng" kern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75" b="1" u="sng" kern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75" b="1" u="sng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ЗАЯВЛЕНИЕ</a:t>
            </a:r>
            <a:endParaRPr lang="ru-RU" sz="975" b="1" u="sng" kern="1400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/>
            <a:r>
              <a:rPr lang="ru-RU" sz="975" b="1" u="sng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 получении подарка (подарков) в связи </a:t>
            </a:r>
          </a:p>
          <a:p>
            <a:pPr algn="ctr"/>
            <a:r>
              <a:rPr lang="ru-RU" sz="975" b="1" u="sng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 протокольными мероприятиями, служебными командировками и </a:t>
            </a:r>
          </a:p>
          <a:p>
            <a:pPr algn="ctr"/>
            <a:r>
              <a:rPr lang="ru-RU" sz="975" b="1" u="sng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другими официальными мероприятиями</a:t>
            </a:r>
          </a:p>
          <a:p>
            <a:pPr algn="just"/>
            <a:endParaRPr lang="ru-RU" sz="975" kern="1400" dirty="0" smtClean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/>
            <a:r>
              <a:rPr lang="ru-RU" sz="800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В </a:t>
            </a:r>
            <a:r>
              <a:rPr lang="ru-RU" sz="800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соответствии с частью 2 статьи 575 Гражданского кодекса Российской</a:t>
            </a:r>
          </a:p>
          <a:p>
            <a:pPr algn="ctr"/>
            <a:r>
              <a:rPr lang="ru-RU" sz="800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Федерации прошу принять полученные мною в </a:t>
            </a:r>
            <a:r>
              <a:rPr lang="ru-RU" sz="800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связи</a:t>
            </a:r>
            <a:r>
              <a:rPr lang="en-US" sz="800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 </a:t>
            </a:r>
            <a:r>
              <a:rPr lang="ru-RU" sz="800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</a:t>
            </a:r>
            <a:r>
              <a:rPr lang="ru-RU" sz="800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Aharoni" panose="02010803020104030203" pitchFamily="2" charset="-79"/>
              </a:rPr>
              <a:t>____-------------------------------------------_______________</a:t>
            </a:r>
          </a:p>
          <a:p>
            <a:pPr algn="ctr"/>
            <a:endParaRPr lang="ru-RU" sz="800" kern="1400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/>
            <a:r>
              <a:rPr lang="ru-RU" sz="800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__(</a:t>
            </a:r>
            <a:r>
              <a:rPr lang="ru-RU" sz="800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наименование протокольного мероприятия,</a:t>
            </a:r>
          </a:p>
          <a:p>
            <a:pPr algn="ctr"/>
            <a:r>
              <a:rPr lang="ru-RU" sz="800" kern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</a:t>
            </a:r>
            <a:endParaRPr lang="ru-RU" sz="800" kern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800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служебной командировки, другого официального мероприятия)</a:t>
            </a:r>
          </a:p>
          <a:p>
            <a:pPr algn="ctr"/>
            <a:r>
              <a:rPr lang="ru-RU" sz="800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от____________________</a:t>
            </a:r>
            <a:endParaRPr lang="ru-RU" sz="800" kern="1400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/>
            <a:r>
              <a:rPr lang="ru-RU" sz="800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(известные должностному лицу реквизиты дарителя)</a:t>
            </a:r>
          </a:p>
          <a:p>
            <a:pPr algn="ctr"/>
            <a:r>
              <a:rPr lang="ru-RU" sz="800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следующие подарки</a:t>
            </a:r>
            <a:r>
              <a:rPr lang="ru-RU" sz="800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975" kern="1400" dirty="0">
              <a:solidFill>
                <a:srgbClr val="000000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305" y="5971771"/>
            <a:ext cx="4523185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80" b="1" kern="1400" dirty="0" smtClean="0">
              <a:solidFill>
                <a:srgbClr val="000000"/>
              </a:solidFill>
              <a:latin typeface="Franklin Gothic Demi Cond" panose="020B0706030402020204" pitchFamily="34" charset="0"/>
            </a:endParaRPr>
          </a:p>
          <a:p>
            <a:endParaRPr lang="ru-RU" sz="980" b="1" kern="1400" dirty="0">
              <a:solidFill>
                <a:srgbClr val="000000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0298" y="56361"/>
            <a:ext cx="892188" cy="84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975" b="1" kern="1400" dirty="0" smtClean="0">
                <a:solidFill>
                  <a:srgbClr val="0070C0"/>
                </a:solidFill>
                <a:latin typeface="Corki" panose="00000500000000000000" pitchFamily="50" charset="-52"/>
              </a:rPr>
              <a:t>   </a:t>
            </a:r>
            <a:r>
              <a:rPr lang="ru-RU" sz="975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Форма</a:t>
            </a:r>
            <a:endParaRPr lang="ru-RU" sz="975" b="1" kern="1400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975" kern="1400" dirty="0">
              <a:solidFill>
                <a:srgbClr val="0070C0"/>
              </a:solidFill>
              <a:latin typeface="Franklin Gothic Demi Cond" panose="020B0706030402020204" pitchFamily="34" charset="0"/>
            </a:endParaRPr>
          </a:p>
          <a:p>
            <a:pPr>
              <a:spcAft>
                <a:spcPts val="327"/>
              </a:spcAft>
            </a:pPr>
            <a:r>
              <a:rPr lang="ru-RU" sz="1950" kern="1400" dirty="0">
                <a:solidFill>
                  <a:srgbClr val="0070C0"/>
                </a:solidFill>
                <a:latin typeface="Franklin Gothic Book" panose="020B0503020102020204" pitchFamily="34" charset="0"/>
              </a:rPr>
              <a:t> 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120980" y="910056"/>
            <a:ext cx="4526279" cy="261183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5600" dirty="0" smtClean="0">
              <a:ln w="0"/>
              <a:latin typeface="Book Antiqua" panose="02040602050305030304" pitchFamily="18" charset="0"/>
            </a:endParaRPr>
          </a:p>
          <a:p>
            <a:pPr algn="ctr">
              <a:lnSpc>
                <a:spcPts val="1680"/>
              </a:lnSpc>
            </a:pPr>
            <a:endParaRPr lang="ru-RU" sz="72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680"/>
              </a:lnSpc>
            </a:pPr>
            <a:r>
              <a:rPr lang="ru-RU" sz="7200" b="1" u="sng" dirty="0" smtClean="0">
                <a:ln w="0"/>
                <a:solidFill>
                  <a:srgbClr val="E48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>ПАМЯТКА</a:t>
            </a:r>
          </a:p>
          <a:p>
            <a:pPr algn="ctr">
              <a:lnSpc>
                <a:spcPts val="1680"/>
              </a:lnSpc>
            </a:pPr>
            <a:r>
              <a:rPr lang="ru-RU" sz="5600" b="1" u="sng" dirty="0">
                <a:ln w="0"/>
                <a:solidFill>
                  <a:srgbClr val="E4830E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/>
            </a:r>
            <a:br>
              <a:rPr lang="ru-RU" sz="5600" b="1" u="sng" dirty="0">
                <a:ln w="0"/>
                <a:solidFill>
                  <a:srgbClr val="E4830E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</a:br>
            <a:r>
              <a:rPr lang="ru-RU" sz="5600" b="1" u="sng" dirty="0">
                <a:ln w="0"/>
                <a:solidFill>
                  <a:srgbClr val="E48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>О ПОЛУЧЕНИИ</a:t>
            </a:r>
          </a:p>
          <a:p>
            <a:pPr algn="ctr">
              <a:lnSpc>
                <a:spcPts val="1680"/>
              </a:lnSpc>
            </a:pPr>
            <a:r>
              <a:rPr lang="ru-RU" sz="5600" b="1" u="sng" dirty="0">
                <a:ln w="0"/>
                <a:solidFill>
                  <a:srgbClr val="E48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>ПОДАРКА В СВЯЗИ С ПРОТОКОЛЬНЫМИ МЕРОПРИЯТИЯМИ,</a:t>
            </a:r>
          </a:p>
          <a:p>
            <a:pPr algn="ctr">
              <a:lnSpc>
                <a:spcPts val="1680"/>
              </a:lnSpc>
            </a:pPr>
            <a:endParaRPr lang="ru-RU" sz="5600" b="1" u="sng" dirty="0" smtClean="0">
              <a:ln w="0"/>
              <a:solidFill>
                <a:srgbClr val="E483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>
              <a:lnSpc>
                <a:spcPts val="1680"/>
              </a:lnSpc>
            </a:pPr>
            <a:r>
              <a:rPr lang="ru-RU" sz="5600" b="1" u="sng" dirty="0" smtClean="0">
                <a:ln w="0"/>
                <a:solidFill>
                  <a:srgbClr val="E48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>СЛУЖЕБНЫМИ </a:t>
            </a:r>
            <a:r>
              <a:rPr lang="ru-RU" sz="5600" b="1" u="sng" dirty="0">
                <a:ln w="0"/>
                <a:solidFill>
                  <a:srgbClr val="E48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>КОМАНДИРОВКАМИ И ДРУГИМИ ОФИЦИАЛЬНЫМИ</a:t>
            </a:r>
          </a:p>
          <a:p>
            <a:pPr algn="ctr">
              <a:lnSpc>
                <a:spcPts val="1680"/>
              </a:lnSpc>
            </a:pPr>
            <a:r>
              <a:rPr lang="ru-RU" sz="5600" b="1" u="sng" dirty="0">
                <a:ln w="0"/>
                <a:solidFill>
                  <a:srgbClr val="E48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>МЕРОПРИЯТИЯМИ, УЧАСТИЕ В КОТОРЫХ СВЯЗАНО С ИСПОЛНЕНИЕМ</a:t>
            </a:r>
          </a:p>
          <a:p>
            <a:pPr algn="ctr">
              <a:lnSpc>
                <a:spcPts val="1680"/>
              </a:lnSpc>
            </a:pPr>
            <a:r>
              <a:rPr lang="ru-RU" sz="5600" b="1" u="sng" dirty="0" smtClean="0">
                <a:ln w="0"/>
                <a:solidFill>
                  <a:srgbClr val="E48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>СЛУЖЕБНЫХ </a:t>
            </a:r>
            <a:r>
              <a:rPr lang="ru-RU" sz="5600" b="1" u="sng" dirty="0">
                <a:ln w="0"/>
                <a:solidFill>
                  <a:srgbClr val="E48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ki" panose="00000500000000000000" pitchFamily="50" charset="-52"/>
                <a:cs typeface="Times New Roman" panose="02020603050405020304" pitchFamily="18" charset="0"/>
              </a:rPr>
              <a:t>(ДОЛЖНОСТНЫХ) ОБЯЗАННОСТЕЙ</a:t>
            </a:r>
          </a:p>
          <a:p>
            <a:pPr algn="ctr"/>
            <a:endParaRPr lang="ru-RU" sz="2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clrChange>
              <a:clrFrom>
                <a:srgbClr val="EA157A"/>
              </a:clrFrom>
              <a:clrTo>
                <a:srgbClr val="EA157A">
                  <a:alpha val="0"/>
                </a:srgbClr>
              </a:clrTo>
            </a:clrChange>
            <a:duotone>
              <a:prstClr val="black"/>
              <a:srgbClr val="0070C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-75420" y="-14"/>
            <a:ext cx="9981420" cy="14872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clrChange>
              <a:clrFrom>
                <a:srgbClr val="EA157A"/>
              </a:clrFrom>
              <a:clrTo>
                <a:srgbClr val="EA157A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73875" y="6709273"/>
            <a:ext cx="9981420" cy="148727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5384801" y="477630"/>
            <a:ext cx="4262458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25"/>
              </a:spcAft>
            </a:pPr>
            <a:r>
              <a:rPr lang="en-US" sz="1200" b="1" kern="140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              </a:t>
            </a:r>
            <a:r>
              <a:rPr lang="ru-RU" sz="1200" b="1" kern="140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 </a:t>
            </a:r>
            <a:r>
              <a:rPr lang="ru-RU" sz="1400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   </a:t>
            </a:r>
            <a:r>
              <a:rPr lang="ru-RU" sz="1400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МИНИСТЕРСТВО РЕГИОНАЛЬНОЙ БЕЗОПАСНОСТИ</a:t>
            </a:r>
            <a:endParaRPr lang="ru-RU" sz="1400" b="1" kern="1400" dirty="0" smtClean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>
              <a:spcAft>
                <a:spcPts val="325"/>
              </a:spcAft>
            </a:pPr>
            <a:r>
              <a:rPr lang="ru-RU" sz="1400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                        </a:t>
            </a:r>
            <a:r>
              <a:rPr lang="ru-RU" sz="1400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МУРМАНСКОЙ ОБЛАСТИ</a:t>
            </a:r>
            <a:endParaRPr lang="ru-RU" sz="1400" b="1" kern="1400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</p:txBody>
      </p:sp>
      <p:pic>
        <p:nvPicPr>
          <p:cNvPr id="18" name="Picture 14" descr="128136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298" y="3845006"/>
            <a:ext cx="3066681" cy="1807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4286530"/>
              </p:ext>
            </p:extLst>
          </p:nvPr>
        </p:nvGraphicFramePr>
        <p:xfrm>
          <a:off x="330297" y="4154751"/>
          <a:ext cx="4525168" cy="8705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6598">
                  <a:extLst>
                    <a:ext uri="{9D8B030D-6E8A-4147-A177-3AD203B41FA5}">
                      <a16:colId xmlns="" xmlns:a16="http://schemas.microsoft.com/office/drawing/2014/main" val="805657728"/>
                    </a:ext>
                  </a:extLst>
                </a:gridCol>
                <a:gridCol w="1151144">
                  <a:extLst>
                    <a:ext uri="{9D8B030D-6E8A-4147-A177-3AD203B41FA5}">
                      <a16:colId xmlns="" xmlns:a16="http://schemas.microsoft.com/office/drawing/2014/main" val="3212148795"/>
                    </a:ext>
                  </a:extLst>
                </a:gridCol>
                <a:gridCol w="1219915">
                  <a:extLst>
                    <a:ext uri="{9D8B030D-6E8A-4147-A177-3AD203B41FA5}">
                      <a16:colId xmlns="" xmlns:a16="http://schemas.microsoft.com/office/drawing/2014/main" val="1964764640"/>
                    </a:ext>
                  </a:extLst>
                </a:gridCol>
                <a:gridCol w="819484">
                  <a:extLst>
                    <a:ext uri="{9D8B030D-6E8A-4147-A177-3AD203B41FA5}">
                      <a16:colId xmlns="" xmlns:a16="http://schemas.microsoft.com/office/drawing/2014/main" val="2619913409"/>
                    </a:ext>
                  </a:extLst>
                </a:gridCol>
                <a:gridCol w="858027">
                  <a:extLst>
                    <a:ext uri="{9D8B030D-6E8A-4147-A177-3AD203B41FA5}">
                      <a16:colId xmlns="" xmlns:a16="http://schemas.microsoft.com/office/drawing/2014/main" val="1817425447"/>
                    </a:ext>
                  </a:extLst>
                </a:gridCol>
              </a:tblGrid>
              <a:tr h="43343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orki" panose="00000500000000000000" pitchFamily="50" charset="-52"/>
                        </a:rPr>
                        <a:t>№ П/П</a:t>
                      </a:r>
                      <a:endParaRPr lang="ru-RU" sz="800" dirty="0">
                        <a:latin typeface="Corki" panose="000005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Corki" panose="00000500000000000000" pitchFamily="50" charset="-52"/>
                        </a:rPr>
                        <a:t>НАИМЕНОВАНИЕ ПОДАРКА</a:t>
                      </a:r>
                      <a:endParaRPr lang="ru-RU" sz="800" dirty="0">
                        <a:latin typeface="Corki" panose="000005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Corki" panose="00000500000000000000" pitchFamily="50" charset="-52"/>
                        </a:rPr>
                        <a:t>ХАРАКТЕРИСТИКА ПОДАРКА, ЕГО ОПИСАНИЕ</a:t>
                      </a:r>
                      <a:endParaRPr lang="ru-RU" sz="800" dirty="0">
                        <a:latin typeface="Corki" panose="000005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Corki" panose="00000500000000000000" pitchFamily="50" charset="-52"/>
                        </a:rPr>
                        <a:t>КОЛИЧЕСВТО ПРЕДМЕТОВ</a:t>
                      </a:r>
                      <a:endParaRPr lang="ru-RU" sz="800" dirty="0">
                        <a:latin typeface="Corki" panose="000005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Corki" panose="00000500000000000000" pitchFamily="50" charset="-52"/>
                        </a:rPr>
                        <a:t>СТОИМОСТЬ В РУБЛЯХ *</a:t>
                      </a:r>
                      <a:endParaRPr lang="ru-RU" sz="800" dirty="0">
                        <a:latin typeface="Corki" panose="00000500000000000000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5884926"/>
                  </a:ext>
                </a:extLst>
              </a:tr>
              <a:tr h="4370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994675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30297" y="4799625"/>
            <a:ext cx="45251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ru-RU" sz="12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800" b="1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&lt;*&gt; </a:t>
            </a:r>
            <a:r>
              <a:rPr lang="ru-RU" sz="800" b="1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Заполняется при наличии документов, подтверждающих стоимость подарка. </a:t>
            </a:r>
          </a:p>
          <a:p>
            <a:r>
              <a:rPr lang="ru-RU" sz="800" b="1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В отношении передаваемых подарков </a:t>
            </a:r>
            <a:r>
              <a:rPr lang="ru-RU" sz="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 </a:t>
            </a:r>
          </a:p>
          <a:p>
            <a:r>
              <a:rPr lang="ru-RU" sz="800" b="1" dirty="0">
                <a:solidFill>
                  <a:srgbClr val="0070C0"/>
                </a:solidFill>
                <a:latin typeface="Corki" panose="00000500000000000000" pitchFamily="50" charset="-52"/>
                <a:cs typeface="Segoe UI Light" panose="020B0502040204020203" pitchFamily="34" charset="0"/>
              </a:rPr>
              <a:t>имею намерение выкупить (с указанием наименования), отказываюсь от выкупа </a:t>
            </a:r>
          </a:p>
          <a:p>
            <a:r>
              <a:rPr lang="ru-RU" sz="800" b="1" dirty="0">
                <a:solidFill>
                  <a:srgbClr val="0070C0"/>
                </a:solidFill>
                <a:latin typeface="Corki" panose="00000500000000000000" pitchFamily="50" charset="-52"/>
                <a:cs typeface="Segoe UI Light" panose="020B0502040204020203" pitchFamily="34" charset="0"/>
              </a:rPr>
              <a:t>Прилагаю документы, подтверждающие стоимость подарка: </a:t>
            </a:r>
          </a:p>
          <a:p>
            <a:r>
              <a:rPr lang="ru-RU" sz="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</a:p>
          <a:p>
            <a:r>
              <a:rPr lang="ru-RU" sz="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ru-RU" sz="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ru-RU" sz="800" b="1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Подпись </a:t>
            </a:r>
            <a:r>
              <a:rPr lang="ru-RU" sz="800" b="1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(Ф.И.О.) </a:t>
            </a:r>
          </a:p>
          <a:p>
            <a:pPr algn="r"/>
            <a:r>
              <a:rPr lang="ru-RU" sz="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 </a:t>
            </a:r>
          </a:p>
          <a:p>
            <a:pPr algn="r"/>
            <a:r>
              <a:rPr lang="ru-RU" sz="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"___" ______________ 20_ г. </a:t>
            </a:r>
          </a:p>
          <a:p>
            <a:r>
              <a:rPr lang="en-US" sz="800" b="1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N </a:t>
            </a:r>
            <a:r>
              <a:rPr lang="ru-RU" sz="800" b="1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регистрации в </a:t>
            </a:r>
          </a:p>
          <a:p>
            <a:r>
              <a:rPr lang="ru-RU" sz="800" b="1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Комиссии </a:t>
            </a:r>
            <a:r>
              <a:rPr lang="ru-RU" sz="800" b="1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_____------______________________ </a:t>
            </a:r>
            <a:endParaRPr lang="ru-RU" sz="800" b="1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r>
              <a:rPr lang="ru-RU" sz="800" b="1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Дата </a:t>
            </a:r>
            <a:r>
              <a:rPr lang="ru-RU" sz="800" b="1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----"__" </a:t>
            </a:r>
            <a:endParaRPr lang="ru-RU" sz="800" b="1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540" y="649469"/>
            <a:ext cx="779664" cy="84687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850" y="277913"/>
            <a:ext cx="654181" cy="841203"/>
          </a:xfrm>
          <a:prstGeom prst="rect">
            <a:avLst/>
          </a:prstGeom>
        </p:spPr>
      </p:pic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9239028"/>
              </p:ext>
            </p:extLst>
          </p:nvPr>
        </p:nvGraphicFramePr>
        <p:xfrm>
          <a:off x="6134470" y="5726097"/>
          <a:ext cx="2938509" cy="104756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38509">
                  <a:extLst>
                    <a:ext uri="{9D8B030D-6E8A-4147-A177-3AD203B41FA5}">
                      <a16:colId xmlns="" xmlns:a16="http://schemas.microsoft.com/office/drawing/2014/main" val="977487769"/>
                    </a:ext>
                  </a:extLst>
                </a:gridCol>
              </a:tblGrid>
              <a:tr h="104756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70C0"/>
                          </a:solidFill>
                          <a:latin typeface="Corki" panose="00000500000000000000" pitchFamily="50" charset="-52"/>
                        </a:rPr>
                        <a:t>За несоблюдение запретов, связанных с гражданской службой, гражданские служащие несут ответственность в соответствии с действующим законодательством Российской Федерации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Corki" panose="00000500000000000000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2173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5786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2"/>
          <p:cNvSpPr txBox="1">
            <a:spLocks/>
          </p:cNvSpPr>
          <p:nvPr/>
        </p:nvSpPr>
        <p:spPr>
          <a:xfrm>
            <a:off x="161251" y="834196"/>
            <a:ext cx="4598425" cy="1448667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ru-RU" sz="1100" kern="1400" dirty="0" smtClean="0"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Одним из запретов, связанных с гражданской службой – получение в связи с исполнением должностных обязанностей вознаграждения от физических и юридических лиц. Подарки, полученные гражданскими служащими в связи с протокольными мероприятиями, со служебными командировками и с другими официальными мероприятиями, признаются собственностью  Мурманской области передаются  гражданскими  служащими  по  </a:t>
            </a:r>
            <a:r>
              <a:rPr lang="ru-RU" sz="1100" kern="1400" dirty="0"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акту в государственный орган, в котором он замещает должность гражданской службы, в порядке, определенном </a:t>
            </a:r>
            <a:r>
              <a:rPr lang="ru-RU" sz="1100" b="1" kern="1400" dirty="0">
                <a:solidFill>
                  <a:srgbClr val="E4830E"/>
                </a:solidFill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Постановлением Правительства Российской Федерации от 09.01.2014 </a:t>
            </a:r>
            <a:r>
              <a:rPr lang="ru-RU" sz="1100" b="1" kern="1400" dirty="0" smtClean="0">
                <a:solidFill>
                  <a:srgbClr val="E4830E"/>
                </a:solidFill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№ 10</a:t>
            </a:r>
            <a:r>
              <a:rPr lang="ru-RU" sz="1100" b="1" kern="1400" dirty="0">
                <a:solidFill>
                  <a:srgbClr val="E4830E"/>
                </a:solidFill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, а также Постановлением </a:t>
            </a:r>
            <a:r>
              <a:rPr lang="ru-RU" sz="1100" b="1" kern="1400" dirty="0" smtClean="0">
                <a:solidFill>
                  <a:srgbClr val="E4830E"/>
                </a:solidFill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 Правительства </a:t>
            </a:r>
            <a:r>
              <a:rPr lang="ru-RU" sz="1100" b="1" kern="1400" dirty="0">
                <a:solidFill>
                  <a:srgbClr val="E4830E"/>
                </a:solidFill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Мурманской области от 09.04.2014 № </a:t>
            </a:r>
            <a:r>
              <a:rPr lang="ru-RU" sz="1100" b="1" kern="1400" dirty="0" smtClean="0">
                <a:solidFill>
                  <a:srgbClr val="E4830E"/>
                </a:solidFill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177-ПП</a:t>
            </a:r>
            <a:r>
              <a:rPr lang="ru-RU" sz="1100" kern="1400" dirty="0" smtClean="0">
                <a:solidFill>
                  <a:srgbClr val="E4830E"/>
                </a:solidFill>
                <a:latin typeface="Corki" panose="00000500000000000000" pitchFamily="50" charset="-52"/>
                <a:ea typeface="+mn-ea"/>
                <a:cs typeface="Times New Roman" panose="02020603050405020304" pitchFamily="18" charset="0"/>
              </a:rPr>
              <a:t>.</a:t>
            </a:r>
            <a:endParaRPr lang="ru-RU" sz="1100" kern="1400" dirty="0">
              <a:solidFill>
                <a:srgbClr val="E4830E"/>
              </a:solidFill>
              <a:latin typeface="Corki" panose="00000500000000000000" pitchFamily="50" charset="-52"/>
              <a:ea typeface="+mn-ea"/>
              <a:cs typeface="Times New Roman" panose="02020603050405020304" pitchFamily="18" charset="0"/>
            </a:endParaRPr>
          </a:p>
          <a:p>
            <a:pPr algn="just"/>
            <a:endParaRPr lang="ru-RU" sz="921" kern="1400" dirty="0">
              <a:solidFill>
                <a:srgbClr val="000000"/>
              </a:solidFill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339" y="2314284"/>
            <a:ext cx="1381683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Обратите внимание</a:t>
            </a:r>
            <a:r>
              <a:rPr lang="ru-RU" sz="12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!</a:t>
            </a:r>
          </a:p>
          <a:p>
            <a:pPr algn="ctr">
              <a:lnSpc>
                <a:spcPts val="600"/>
              </a:lnSpc>
            </a:pPr>
            <a:endParaRPr lang="ru-RU" sz="1200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>
              <a:lnSpc>
                <a:spcPts val="1300"/>
              </a:lnSpc>
            </a:pPr>
            <a:r>
              <a:rPr lang="ru-RU" sz="1200" b="1" i="1" spc="-2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В</a:t>
            </a:r>
            <a:r>
              <a:rPr lang="ru-RU" sz="1200" b="1" i="1" spc="-2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ознаграждением 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могут быть: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- подарки;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- денежное 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вознаграждение;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- ссуды;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- услуги;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- оплата развлечений, отдыха, 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транспортных 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расходов</a:t>
            </a:r>
          </a:p>
          <a:p>
            <a:pPr algn="ctr">
              <a:lnSpc>
                <a:spcPts val="1300"/>
              </a:lnSpc>
            </a:pPr>
            <a:r>
              <a:rPr lang="ru-RU" sz="1200" b="1" i="1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и другие.</a:t>
            </a:r>
          </a:p>
          <a:p>
            <a:endParaRPr lang="ru-RU" sz="1200" dirty="0">
              <a:solidFill>
                <a:srgbClr val="E4830E"/>
              </a:solidFill>
              <a:latin typeface="Corki" panose="00000500000000000000" pitchFamily="50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1903" y="4629569"/>
            <a:ext cx="3027892" cy="234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325"/>
              </a:spcAft>
            </a:pPr>
            <a:endParaRPr lang="ru-RU" sz="921" kern="1400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82713" y="2291250"/>
            <a:ext cx="3526034" cy="541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Уведомление о получении</a:t>
            </a:r>
          </a:p>
          <a:p>
            <a:pPr algn="ctr">
              <a:lnSpc>
                <a:spcPts val="1200"/>
              </a:lnSpc>
            </a:pPr>
            <a:r>
              <a:rPr lang="ru-RU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подарка</a:t>
            </a:r>
            <a:endParaRPr lang="ru-RU" b="1" kern="1400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>
              <a:spcAft>
                <a:spcPts val="327"/>
              </a:spcAft>
            </a:pPr>
            <a:r>
              <a:rPr lang="ru-RU" sz="921" kern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clrChange>
              <a:clrFrom>
                <a:srgbClr val="EA157A"/>
              </a:clrFrom>
              <a:clrTo>
                <a:srgbClr val="EA157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75420" y="-11077"/>
            <a:ext cx="9981420" cy="14872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clrChange>
              <a:clrFrom>
                <a:srgbClr val="EA157A"/>
              </a:clrFrom>
              <a:clrTo>
                <a:srgbClr val="EA157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75420" y="6709273"/>
            <a:ext cx="9981420" cy="14872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731784" y="2786942"/>
            <a:ext cx="3027892" cy="354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25"/>
              </a:spcAft>
            </a:pPr>
            <a:r>
              <a:rPr lang="ru-RU" sz="12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Уведомление о получении подарка </a:t>
            </a:r>
            <a:r>
              <a:rPr lang="ru-RU" sz="12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 представляется </a:t>
            </a:r>
            <a:r>
              <a:rPr lang="ru-RU" sz="11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лицами</a:t>
            </a:r>
            <a:r>
              <a:rPr lang="ru-RU" sz="11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, замещающими государственные должности </a:t>
            </a:r>
            <a:r>
              <a:rPr lang="ru-RU" sz="11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области, </a:t>
            </a:r>
            <a:r>
              <a:rPr lang="ru-RU" sz="11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гражданскими </a:t>
            </a:r>
            <a:r>
              <a:rPr lang="ru-RU" sz="11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служащими представляется </a:t>
            </a:r>
            <a:r>
              <a:rPr lang="ru-RU" sz="11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не позднее </a:t>
            </a:r>
            <a:r>
              <a:rPr lang="ru-RU" sz="1100" b="1" u="sng" kern="1400" dirty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3 рабочих дней </a:t>
            </a:r>
            <a:r>
              <a:rPr lang="ru-RU" sz="11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со дня получения подарка в уполномоченное структурное подразделение (уполномоченные орган или организацию) исполнительного органа </a:t>
            </a:r>
            <a:r>
              <a:rPr lang="ru-RU" sz="11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Мурманской </a:t>
            </a:r>
            <a:r>
              <a:rPr lang="ru-RU" sz="11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области, в котором лицо, замещающее государственную должность, гражданский служащий осуществляют трудовую деятельность или проходят государственную </a:t>
            </a:r>
            <a:r>
              <a:rPr lang="ru-RU" sz="11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службу. </a:t>
            </a:r>
            <a:r>
              <a:rPr lang="ru-RU" sz="11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Уведомление составляется в двух </a:t>
            </a:r>
            <a:r>
              <a:rPr lang="ru-RU" sz="11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экземплярах согласно установленной форме.</a:t>
            </a:r>
          </a:p>
          <a:p>
            <a:pPr algn="just">
              <a:spcAft>
                <a:spcPts val="325"/>
              </a:spcAft>
            </a:pPr>
            <a:endParaRPr lang="ru-RU" sz="1100" kern="1400" dirty="0">
              <a:solidFill>
                <a:srgbClr val="00000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just">
              <a:spcAft>
                <a:spcPts val="325"/>
              </a:spcAft>
            </a:pPr>
            <a:endParaRPr lang="ru-RU" sz="1100" kern="1400" dirty="0" smtClean="0">
              <a:solidFill>
                <a:srgbClr val="000000"/>
              </a:solidFill>
              <a:latin typeface="Corki" panose="00000500000000000000" pitchFamily="50" charset="-52"/>
            </a:endParaRPr>
          </a:p>
          <a:p>
            <a:pPr algn="just">
              <a:spcAft>
                <a:spcPts val="325"/>
              </a:spcAft>
            </a:pPr>
            <a:r>
              <a:rPr lang="ru-RU" sz="921" kern="140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 </a:t>
            </a:r>
          </a:p>
          <a:p>
            <a:pPr algn="just">
              <a:spcAft>
                <a:spcPts val="325"/>
              </a:spcAft>
            </a:pPr>
            <a:r>
              <a:rPr lang="ru-RU" sz="12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Подарок, полученный лицом, замещающим государственную должность, независимо от его стоимости подлежит передаче на </a:t>
            </a:r>
            <a:r>
              <a:rPr lang="ru-RU" sz="12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хранение ответственному </a:t>
            </a:r>
            <a:r>
              <a:rPr lang="ru-RU" sz="12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лицу уполномоченного структурного подразделения (уполномоченных органа или организации), которое принимает его на хранение по акту </a:t>
            </a:r>
            <a:r>
              <a:rPr lang="ru-RU" sz="12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приема-передачи.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461184" y="134597"/>
            <a:ext cx="559837" cy="192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50" kern="1400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Стр. 3 </a:t>
            </a:r>
            <a:endParaRPr lang="ru-RU" sz="650" kern="1400" cap="al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51475" y="867700"/>
            <a:ext cx="2968447" cy="234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25"/>
              </a:spcAft>
            </a:pPr>
            <a:r>
              <a:rPr lang="ru-RU" sz="921" kern="1400" dirty="0" smtClean="0">
                <a:solidFill>
                  <a:srgbClr val="000000"/>
                </a:solidFill>
                <a:latin typeface="Franklin Gothic Book" panose="020B0503020102020204" pitchFamily="34" charset="0"/>
              </a:rPr>
              <a:t> </a:t>
            </a:r>
            <a:endParaRPr lang="ru-RU" sz="921" kern="1400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8" name="Picture 5" descr="index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09" r="8409"/>
          <a:stretch>
            <a:fillRect/>
          </a:stretch>
        </p:blipFill>
        <p:spPr bwMode="auto">
          <a:xfrm>
            <a:off x="274298" y="5004753"/>
            <a:ext cx="1333763" cy="1183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5203451" y="2314284"/>
            <a:ext cx="2823719" cy="534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50" b="1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Порядок выкупа подарка</a:t>
            </a:r>
          </a:p>
          <a:p>
            <a:pPr>
              <a:spcAft>
                <a:spcPts val="327"/>
              </a:spcAft>
            </a:pPr>
            <a:r>
              <a:rPr lang="ru-RU" sz="921" kern="14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 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164241" y="2923366"/>
            <a:ext cx="2974553" cy="659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105"/>
              </a:lnSpc>
              <a:spcAft>
                <a:spcPts val="325"/>
              </a:spcAft>
            </a:pPr>
            <a:r>
              <a:rPr lang="ru-RU" sz="1200" kern="1400" dirty="0" smtClean="0">
                <a:latin typeface="Corki" panose="00000500000000000000" pitchFamily="50" charset="-52"/>
                <a:cs typeface="Times New Roman" panose="02020603050405020304" pitchFamily="18" charset="0"/>
              </a:rPr>
              <a:t>Лицо</a:t>
            </a:r>
            <a:r>
              <a:rPr lang="ru-RU" sz="1200" kern="1400" dirty="0">
                <a:latin typeface="Corki" panose="00000500000000000000" pitchFamily="50" charset="-52"/>
                <a:cs typeface="Times New Roman" panose="02020603050405020304" pitchFamily="18" charset="0"/>
              </a:rPr>
              <a:t>, замещающее государственную </a:t>
            </a:r>
            <a:r>
              <a:rPr lang="ru-RU" sz="1200" kern="1400" dirty="0" smtClean="0">
                <a:latin typeface="Corki" panose="00000500000000000000" pitchFamily="50" charset="-52"/>
                <a:cs typeface="Times New Roman" panose="02020603050405020304" pitchFamily="18" charset="0"/>
              </a:rPr>
              <a:t>должность, </a:t>
            </a:r>
            <a:r>
              <a:rPr lang="ru-RU" sz="1200" kern="1400" dirty="0">
                <a:latin typeface="Corki" panose="00000500000000000000" pitchFamily="50" charset="-52"/>
                <a:cs typeface="Times New Roman" panose="02020603050405020304" pitchFamily="18" charset="0"/>
              </a:rPr>
              <a:t>гражданский служащий, сдавшие подарок, могут его выкупить, направив не позднее </a:t>
            </a:r>
            <a:r>
              <a:rPr lang="ru-RU" sz="1200" b="1" u="sng" kern="1400" dirty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двух месяцев </a:t>
            </a:r>
            <a:r>
              <a:rPr lang="ru-RU" sz="1200" kern="1400" dirty="0">
                <a:latin typeface="Corki" panose="00000500000000000000" pitchFamily="50" charset="-52"/>
                <a:cs typeface="Times New Roman" panose="02020603050405020304" pitchFamily="18" charset="0"/>
              </a:rPr>
              <a:t>со дня сдачи подарка соответствующее </a:t>
            </a:r>
            <a:r>
              <a:rPr lang="ru-RU" sz="1200" kern="1400" dirty="0" smtClean="0">
                <a:latin typeface="Corki" panose="00000500000000000000" pitchFamily="50" charset="-52"/>
                <a:cs typeface="Times New Roman" panose="02020603050405020304" pitchFamily="18" charset="0"/>
              </a:rPr>
              <a:t>заявление</a:t>
            </a:r>
            <a:r>
              <a:rPr lang="ru-RU" sz="1200" kern="1400" dirty="0" smtClean="0">
                <a:latin typeface="Corki" panose="00000500000000000000" pitchFamily="50" charset="-52"/>
              </a:rPr>
              <a:t>.</a:t>
            </a:r>
            <a:endParaRPr lang="ru-RU" sz="1200" kern="1400" dirty="0">
              <a:latin typeface="Corki" panose="00000500000000000000" pitchFamily="50" charset="-52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60218" y="3568878"/>
            <a:ext cx="2398210" cy="534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50" b="1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Реализация подарка</a:t>
            </a:r>
          </a:p>
          <a:p>
            <a:pPr>
              <a:spcAft>
                <a:spcPts val="327"/>
              </a:spcAft>
            </a:pPr>
            <a:r>
              <a:rPr lang="ru-RU" sz="921" kern="14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 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051475" y="5132689"/>
            <a:ext cx="4621402" cy="1080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25"/>
              </a:spcAft>
            </a:pPr>
            <a:endParaRPr lang="ru-RU" sz="1000" kern="1400" dirty="0" smtClean="0">
              <a:solidFill>
                <a:srgbClr val="00000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just">
              <a:spcAft>
                <a:spcPts val="325"/>
              </a:spcAft>
            </a:pPr>
            <a:r>
              <a:rPr lang="ru-RU" sz="10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В </a:t>
            </a:r>
            <a:r>
              <a:rPr lang="ru-RU" sz="10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случае если подарок не выкуплен или не реализован, руководителем исполнительного органа </a:t>
            </a:r>
            <a:r>
              <a:rPr lang="ru-RU" sz="10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Мурманской </a:t>
            </a:r>
            <a:r>
              <a:rPr lang="ru-RU" sz="10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области принимается решение о повторной реализации подарка, либо о его безвозмездной передаче на баланс благотворительной организации, либо о его уничтожении в соответствии с законодательством Российской Федерации</a:t>
            </a:r>
          </a:p>
          <a:p>
            <a:pPr algn="just">
              <a:spcAft>
                <a:spcPts val="325"/>
              </a:spcAft>
            </a:pPr>
            <a:endParaRPr lang="ru-RU" sz="921" kern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6" descr="DETAIL_PICTURE__7913983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170" y="326957"/>
            <a:ext cx="1586703" cy="1377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496258" y="275276"/>
            <a:ext cx="4003292" cy="788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Обязанности лиц, получивших подарки</a:t>
            </a:r>
          </a:p>
          <a:p>
            <a:endParaRPr lang="ru-RU" b="1" kern="1400" dirty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>
              <a:spcAft>
                <a:spcPts val="327"/>
              </a:spcAft>
            </a:pPr>
            <a:r>
              <a:rPr lang="ru-RU" sz="921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050742" y="3832953"/>
            <a:ext cx="2574524" cy="134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kern="1400" dirty="0" smtClean="0">
                <a:solidFill>
                  <a:srgbClr val="4E5B6F"/>
                </a:solidFill>
                <a:latin typeface="Franklin Gothic Demi Cond" panose="020B0706030402020204" pitchFamily="34" charset="0"/>
              </a:rPr>
              <a:t>.</a:t>
            </a:r>
          </a:p>
          <a:p>
            <a:endParaRPr lang="ru-RU" b="1" kern="1400" dirty="0">
              <a:solidFill>
                <a:srgbClr val="4E5B6F"/>
              </a:solidFill>
              <a:latin typeface="Franklin Gothic Demi Cond" panose="020B0706030402020204" pitchFamily="34" charset="0"/>
            </a:endParaRPr>
          </a:p>
          <a:p>
            <a:endParaRPr lang="ru-RU" b="1" kern="1400" dirty="0" smtClean="0">
              <a:solidFill>
                <a:srgbClr val="4E5B6F"/>
              </a:solidFill>
              <a:latin typeface="Franklin Gothic Demi Cond" panose="020B0706030402020204" pitchFamily="34" charset="0"/>
            </a:endParaRPr>
          </a:p>
          <a:p>
            <a:r>
              <a:rPr lang="ru-RU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       Передача </a:t>
            </a:r>
            <a:r>
              <a:rPr lang="ru-RU" b="1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подарка</a:t>
            </a:r>
          </a:p>
          <a:p>
            <a:pPr>
              <a:spcAft>
                <a:spcPts val="327"/>
              </a:spcAft>
            </a:pPr>
            <a:r>
              <a:rPr lang="ru-RU" sz="921" kern="14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 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8066381" y="1760383"/>
            <a:ext cx="1736566" cy="299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ru-RU" sz="1083" b="1" kern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083" b="1" kern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200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К </a:t>
            </a:r>
            <a:r>
              <a:rPr lang="ru-RU" sz="1200" b="1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сведению. </a:t>
            </a:r>
          </a:p>
          <a:p>
            <a:pPr algn="ctr">
              <a:lnSpc>
                <a:spcPts val="1300"/>
              </a:lnSpc>
            </a:pPr>
            <a:r>
              <a:rPr lang="ru-RU" sz="1200" b="1" i="1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Не являются подарками:</a:t>
            </a:r>
          </a:p>
          <a:p>
            <a:pPr algn="ctr">
              <a:lnSpc>
                <a:spcPts val="1300"/>
              </a:lnSpc>
            </a:pPr>
            <a:r>
              <a:rPr lang="ru-RU" sz="1200" b="1" i="1" kern="1400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- канцелярские </a:t>
            </a:r>
            <a:r>
              <a:rPr lang="ru-RU" sz="1200" b="1" i="1" kern="1400" dirty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принадлежности, которые в рамках протокольных мероприятий, служебных командировок и других официальных мероприятий предоставлены каждому участнику указанных мероприятий в целях исполнения им своих служебных (должностных) обязанностей</a:t>
            </a:r>
            <a:r>
              <a:rPr lang="ru-RU" sz="1200" b="1" i="1" kern="1400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,</a:t>
            </a:r>
          </a:p>
          <a:p>
            <a:pPr algn="ctr">
              <a:lnSpc>
                <a:spcPts val="1300"/>
              </a:lnSpc>
            </a:pPr>
            <a:r>
              <a:rPr lang="ru-RU" sz="1200" b="1" i="1" kern="1400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- </a:t>
            </a:r>
            <a:r>
              <a:rPr lang="ru-RU" sz="1200" b="1" i="1" kern="1400" dirty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цветы и ценные подарки, которые вручены в качестве поощрения (награды</a:t>
            </a:r>
            <a:r>
              <a:rPr lang="ru-RU" sz="1200" b="1" i="1" kern="1400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).</a:t>
            </a:r>
            <a:r>
              <a:rPr lang="ru-RU" sz="1200" b="1" i="1" kern="1400" dirty="0">
                <a:solidFill>
                  <a:srgbClr val="E4830E"/>
                </a:solidFill>
                <a:latin typeface="Corki" panose="00000500000000000000" pitchFamily="50" charset="-52"/>
              </a:rPr>
              <a:t> 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6893" y="155189"/>
            <a:ext cx="559837" cy="192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50" kern="1400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Стр. </a:t>
            </a:r>
            <a:r>
              <a:rPr lang="en-US" sz="650" kern="1400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50" kern="1400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50" kern="1400" cap="al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212968" y="1088440"/>
            <a:ext cx="2645460" cy="1390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endParaRPr lang="en-US" sz="1083" b="1" kern="1400" dirty="0" smtClean="0">
              <a:solidFill>
                <a:srgbClr val="FF0000"/>
              </a:solidFill>
              <a:latin typeface="Franklin Gothic Demi Cond" panose="020B0706030402020204" pitchFamily="34" charset="0"/>
            </a:endParaRPr>
          </a:p>
          <a:p>
            <a:pPr algn="ctr">
              <a:lnSpc>
                <a:spcPct val="125000"/>
              </a:lnSpc>
            </a:pPr>
            <a:endParaRPr lang="ru-RU" sz="1100" b="1" kern="1400" dirty="0" smtClean="0">
              <a:solidFill>
                <a:srgbClr val="0070C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ru-RU" sz="1100" b="1" kern="1400" dirty="0" smtClean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К </a:t>
            </a:r>
            <a:r>
              <a:rPr lang="ru-RU" sz="1100" b="1" kern="1400" dirty="0">
                <a:solidFill>
                  <a:srgbClr val="0070C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сведению. </a:t>
            </a:r>
          </a:p>
          <a:p>
            <a:pPr algn="ctr">
              <a:lnSpc>
                <a:spcPts val="1300"/>
              </a:lnSpc>
            </a:pPr>
            <a:r>
              <a:rPr lang="ru-RU" sz="1100" b="1" i="1" u="sng" kern="1400" dirty="0" smtClean="0">
                <a:solidFill>
                  <a:srgbClr val="E4830E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До передачи подарка по акту приема-передачи ответственность согласно законодательству РФ за утрату или повреждение подарка несет лицо, получившее подарок. </a:t>
            </a:r>
            <a:endParaRPr lang="ru-RU" sz="1100" b="1" i="1" u="sng" kern="1400" dirty="0">
              <a:solidFill>
                <a:srgbClr val="E4830E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123962" y="390361"/>
            <a:ext cx="3014832" cy="234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25"/>
              </a:spcAft>
            </a:pPr>
            <a:endParaRPr lang="ru-RU" sz="921" kern="1400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12968" y="4168601"/>
            <a:ext cx="2884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25"/>
              </a:spcAft>
            </a:pPr>
            <a:r>
              <a:rPr lang="ru-RU" sz="12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Лицо</a:t>
            </a:r>
            <a:r>
              <a:rPr lang="ru-RU" sz="12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, подавшее заявление о выкупе подарка, в течение месяца со дня </a:t>
            </a:r>
            <a:r>
              <a:rPr lang="ru-RU" sz="12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проведения </a:t>
            </a:r>
            <a:r>
              <a:rPr lang="ru-RU" sz="1200" kern="1400" dirty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оценки стоимости подарка выкупает подарок по установленной в результате оценки стоимости или отказывается от выкупа</a:t>
            </a:r>
            <a:r>
              <a:rPr lang="ru-RU" sz="1200" kern="1400" dirty="0" smtClean="0">
                <a:solidFill>
                  <a:srgbClr val="000000"/>
                </a:solidFill>
                <a:latin typeface="Corki" panose="00000500000000000000" pitchFamily="50" charset="-52"/>
                <a:cs typeface="Times New Roman" panose="02020603050405020304" pitchFamily="18" charset="0"/>
              </a:rPr>
              <a:t>.</a:t>
            </a:r>
            <a:endParaRPr lang="ru-RU" sz="1200" kern="1400" dirty="0">
              <a:solidFill>
                <a:srgbClr val="000000"/>
              </a:solidFill>
              <a:latin typeface="Corki" panose="00000500000000000000" pitchFamily="50" charset="-52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62705" y="275276"/>
            <a:ext cx="2923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Corki" panose="00000500000000000000" pitchFamily="50" charset="-52"/>
                <a:cs typeface="Times New Roman" panose="02020603050405020304" pitchFamily="18" charset="0"/>
              </a:rPr>
              <a:t>Уполномоченное структурное подразделение (уполномоченные орган или организация) обеспечивает включение в установленном порядке принятого к бухгалтерскому учету подарка, стоимость которого превышает 3 тыс. рублей, в реестр государственного имущества Мурманской области.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628" y="2354412"/>
            <a:ext cx="359695" cy="35359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4859" y="4687775"/>
            <a:ext cx="440407" cy="31697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76988" y="1359050"/>
            <a:ext cx="353599" cy="32921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34578" y="2606347"/>
            <a:ext cx="359695" cy="31701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39729" y="3707982"/>
            <a:ext cx="359695" cy="37798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92375" y="5012197"/>
            <a:ext cx="353599" cy="3535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5033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3076</TotalTime>
  <Words>668</Words>
  <Application>Microsoft Office PowerPoint</Application>
  <PresentationFormat>Лист A4 (210x297 мм)</PresentationFormat>
  <Paragraphs>116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Company>Правительство Хабаровского края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Чурина Наталья Генадьевна</dc:creator>
  <cp:lastModifiedBy>yaschishina</cp:lastModifiedBy>
  <cp:revision>152</cp:revision>
  <cp:lastPrinted>2017-03-29T07:23:30Z</cp:lastPrinted>
  <dcterms:created xsi:type="dcterms:W3CDTF">2014-08-15T05:26:15Z</dcterms:created>
  <dcterms:modified xsi:type="dcterms:W3CDTF">2023-05-25T16:52:26Z</dcterms:modified>
</cp:coreProperties>
</file>