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29"/>
  </p:notesMasterIdLst>
  <p:sldIdLst>
    <p:sldId id="256" r:id="rId2"/>
    <p:sldId id="259" r:id="rId3"/>
    <p:sldId id="257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0" r:id="rId15"/>
    <p:sldId id="271" r:id="rId16"/>
    <p:sldId id="273" r:id="rId17"/>
    <p:sldId id="274" r:id="rId18"/>
    <p:sldId id="285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1" r:id="rId27"/>
    <p:sldId id="284" r:id="rId2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324A"/>
    <a:srgbClr val="174261"/>
    <a:srgbClr val="FFFFFF"/>
    <a:srgbClr val="9F5FCF"/>
    <a:srgbClr val="FFFF5B"/>
    <a:srgbClr val="FFFF66"/>
    <a:srgbClr val="EEB500"/>
    <a:srgbClr val="C6EEFA"/>
    <a:srgbClr val="14B1E2"/>
    <a:srgbClr val="98E0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02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0CD-45D7-8928-BE513A37B43F}"/>
              </c:ext>
            </c:extLst>
          </c:dPt>
          <c:dPt>
            <c:idx val="1"/>
            <c:bubble3D val="0"/>
            <c:spPr>
              <a:solidFill>
                <a:srgbClr val="FFFF5B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0CD-45D7-8928-BE513A37B43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0CD-45D7-8928-BE513A37B43F}"/>
              </c:ext>
            </c:extLst>
          </c:dPt>
          <c:dPt>
            <c:idx val="3"/>
            <c:bubble3D val="0"/>
            <c:spPr>
              <a:solidFill>
                <a:srgbClr val="9F5FC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CD-45D7-8928-BE513A37B43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rgbClr val="FFFF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0CD-45D7-8928-BE513A37B43F}"/>
              </c:ext>
            </c:extLst>
          </c:dPt>
          <c:dLbls>
            <c:dLbl>
              <c:idx val="0"/>
              <c:layout>
                <c:manualLayout>
                  <c:x val="-4.0283642450108952E-2"/>
                  <c:y val="0.11985137095182678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0CD-45D7-8928-BE513A37B43F}"/>
                </c:ext>
              </c:extLst>
            </c:dLbl>
            <c:dLbl>
              <c:idx val="1"/>
              <c:layout>
                <c:manualLayout>
                  <c:x val="-0.1480353561688604"/>
                  <c:y val="9.776545089271683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0CD-45D7-8928-BE513A37B43F}"/>
                </c:ext>
              </c:extLst>
            </c:dLbl>
            <c:dLbl>
              <c:idx val="2"/>
              <c:layout>
                <c:manualLayout>
                  <c:x val="-7.8124632542856148E-2"/>
                  <c:y val="-6.297964934502470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0CD-45D7-8928-BE513A37B43F}"/>
                </c:ext>
              </c:extLst>
            </c:dLbl>
            <c:dLbl>
              <c:idx val="3"/>
              <c:layout>
                <c:manualLayout>
                  <c:x val="-3.6288547014646434E-2"/>
                  <c:y val="-0.1235685346538598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0CD-45D7-8928-BE513A37B43F}"/>
                </c:ext>
              </c:extLst>
            </c:dLbl>
            <c:dLbl>
              <c:idx val="4"/>
              <c:layout>
                <c:manualLayout>
                  <c:x val="0.19821155313643171"/>
                  <c:y val="6.202905264999616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0CD-45D7-8928-BE513A37B4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Право, ЗОЖ</c:v>
                </c:pt>
                <c:pt idx="1">
                  <c:v>Профилактика безнадзорности</c:v>
                </c:pt>
                <c:pt idx="2">
                  <c:v>Охрана общественного порядка </c:v>
                </c:pt>
                <c:pt idx="3">
                  <c:v>АПК «Безопасный город»</c:v>
                </c:pt>
                <c:pt idx="4">
                  <c:v>Повышение без. дорожного движения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</c:v>
                </c:pt>
                <c:pt idx="1">
                  <c:v>3.6</c:v>
                </c:pt>
                <c:pt idx="2">
                  <c:v>1.5</c:v>
                </c:pt>
                <c:pt idx="3">
                  <c:v>4.4000000000000004</c:v>
                </c:pt>
                <c:pt idx="4">
                  <c:v>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CD-45D7-8928-BE513A37B43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41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9565015918398743E-3"/>
          <c:y val="9.9921542472863972E-2"/>
          <c:w val="0.9672392412448807"/>
          <c:h val="0.803073019901223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>
                <a:alpha val="85000"/>
              </a:srgb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1119667524027684E-2"/>
                  <c:y val="0.224114579782403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A2C-465C-9094-DBC354B640F5}"/>
                </c:ext>
              </c:extLst>
            </c:dLbl>
            <c:dLbl>
              <c:idx val="1"/>
              <c:layout>
                <c:manualLayout>
                  <c:x val="-7.3205170055776463E-3"/>
                  <c:y val="0.111654846227132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A2C-465C-9094-DBC354B640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0" i="0" u="none" strike="noStrike" kern="1200" baseline="0">
                    <a:solidFill>
                      <a:srgbClr val="12324A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4195.7</c:v>
                </c:pt>
                <c:pt idx="1">
                  <c:v>1175.8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0-CA2C-465C-9094-DBC354B640F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31466624"/>
        <c:axId val="31473664"/>
        <c:axId val="0"/>
      </c:bar3DChart>
      <c:catAx>
        <c:axId val="3146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473664"/>
        <c:crosses val="autoZero"/>
        <c:auto val="1"/>
        <c:lblAlgn val="ctr"/>
        <c:lblOffset val="100"/>
        <c:noMultiLvlLbl val="0"/>
      </c:catAx>
      <c:valAx>
        <c:axId val="31473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466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FB310-8147-45D5-9868-707D34CF7271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4A6CDE-5426-474F-8316-912229CAA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86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059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851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3340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696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6826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449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139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46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674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402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368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512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55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52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785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69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D54D7-C13A-4158-99C3-4978F7A84BED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A9D3FE5-AB13-4034-AEC8-D2CC3D426D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44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344" y="908720"/>
            <a:ext cx="10687077" cy="4896544"/>
          </a:xfrm>
        </p:spPr>
        <p:txBody>
          <a:bodyPr/>
          <a:lstStyle/>
          <a:p>
            <a:pPr algn="ctr"/>
            <a:r>
              <a:rPr lang="ru-RU" sz="5000" b="1" dirty="0">
                <a:solidFill>
                  <a:schemeClr val="accent2">
                    <a:lumMod val="50000"/>
                  </a:schemeClr>
                </a:solidFill>
              </a:rPr>
              <a:t>Доклад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О деятельности муниципальной комиссии по профилактике правонарушений в 2016 году. </a:t>
            </a:r>
            <a:r>
              <a:rPr lang="en-US" sz="3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3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О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мерах, принимаемых администрацией Кольского района по исполнению Федерального закона </a:t>
            </a:r>
            <a:r>
              <a:rPr lang="en-US" sz="3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3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от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02.04.2014 № 44-ФЗ </a:t>
            </a:r>
            <a:r>
              <a:rPr lang="en-US" sz="3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3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Об участии граждан в охране общественного порядка» и дальнейшему развитию аппаратно-программного комплекса «Безопасный город» на подведомственной территории»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69205" y="1556792"/>
            <a:ext cx="11122250" cy="51845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Разработан и  утвержден «План по построению (развитию), внедрению и эксплуатации аппаратно-программного комплекса “Безопасный город” муниципального образования Кольский район на 2015-2020 годы». План согласован с Комитетом по обеспечению безопасности населения Мурманской области и Главным Управлением МЧС России по Мурманской области.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Постановлением администрации Кольского района создана Межведомственная рабочая группа муниципального образования Кольский район по построению (развитию), внедрению и эксплуатации аппаратно-программного комплекса “Безопасный город” под руководством заместителя Главы администрации Кольского района.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В соответствии с утвержденным Планом мероприятий, администрацией организована работа по ежегодной инвентаризации систем видеонаблюдения, находящихся на объектах, расположенных на территориях муниципальных образований, входящих в состав Кольского муниципального района.</a:t>
            </a:r>
          </a:p>
          <a:p>
            <a:pPr algn="l"/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7368" y="404664"/>
            <a:ext cx="106571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Администрацией Кольского района </a:t>
            </a:r>
            <a:endParaRPr lang="ru-RU" sz="3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принимаются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следующие меры:</a:t>
            </a:r>
          </a:p>
        </p:txBody>
      </p:sp>
    </p:spTree>
    <p:extLst>
      <p:ext uri="{BB962C8B-B14F-4D97-AF65-F5344CB8AC3E}">
        <p14:creationId xmlns:p14="http://schemas.microsoft.com/office/powerpoint/2010/main" val="319636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368" y="404664"/>
            <a:ext cx="106571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Согласно действующему Перечню </a:t>
            </a:r>
            <a:endParaRPr lang="ru-RU" sz="3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Кольском районе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эксплуатируются:</a:t>
            </a:r>
            <a:endParaRPr lang="ru-RU" sz="3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1424" y="5445224"/>
            <a:ext cx="106571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22 видеосистемы, состоящие из 59 видеокамер, которые установлены в 5 поселениях Кольского района.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126" y="1558498"/>
            <a:ext cx="5234584" cy="35266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595" y="1558498"/>
            <a:ext cx="3632909" cy="3526686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88145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368" y="404664"/>
            <a:ext cx="106571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Согласно действующему Перечню </a:t>
            </a:r>
            <a:endParaRPr lang="ru-RU" sz="3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Кольском районе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эксплуатируются:</a:t>
            </a:r>
            <a:endParaRPr lang="ru-RU" sz="3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7408" y="5462759"/>
            <a:ext cx="106571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Четырнадцать школьных автобусов оборудованы системой ГЛОНАСС, в 54 учреждениях установлены кнопки тревожной сигнализации, </a:t>
            </a:r>
            <a:endParaRPr lang="ru-RU" sz="25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264" y="1598493"/>
            <a:ext cx="3892648" cy="3686100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712" y="1574535"/>
            <a:ext cx="2689792" cy="3710058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1589194"/>
            <a:ext cx="2494784" cy="3695400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66012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368" y="404664"/>
            <a:ext cx="106571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Согласно действующему Перечню </a:t>
            </a:r>
            <a:endParaRPr lang="ru-RU" sz="3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Кольском районе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эксплуатируются:</a:t>
            </a:r>
            <a:endParaRPr lang="ru-RU" sz="3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368" y="5445224"/>
            <a:ext cx="109452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 51</a:t>
            </a:r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учреждении установлена автоматическая </a:t>
            </a:r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пожарная сигнализация, </a:t>
            </a:r>
            <a:endParaRPr lang="ru-RU" sz="25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 22 учреждениях установлены </a:t>
            </a:r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системы контроля доступа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472" y="1761476"/>
            <a:ext cx="2292064" cy="3418338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772816"/>
            <a:ext cx="8280920" cy="3377477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43539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368" y="404664"/>
            <a:ext cx="106571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Согласно действующему Перечню </a:t>
            </a:r>
            <a:endParaRPr lang="ru-RU" sz="3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Кольском районе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эксплуатируются:</a:t>
            </a:r>
            <a:endParaRPr lang="ru-RU" sz="3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3392" y="5445224"/>
            <a:ext cx="1065718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В 46 учреждениях установлены </a:t>
            </a:r>
            <a:r>
              <a:rPr lang="ru-RU" sz="2500" dirty="0" err="1" smtClean="0">
                <a:solidFill>
                  <a:schemeClr val="accent2">
                    <a:lumMod val="50000"/>
                  </a:schemeClr>
                </a:solidFill>
              </a:rPr>
              <a:t>периметральные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 ограждения</a:t>
            </a:r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5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Имеется 1 металлическая арка и 15 </a:t>
            </a:r>
            <a:r>
              <a:rPr lang="ru-RU" sz="2500" dirty="0" err="1">
                <a:solidFill>
                  <a:schemeClr val="accent2">
                    <a:lumMod val="50000"/>
                  </a:schemeClr>
                </a:solidFill>
              </a:rPr>
              <a:t>металлодетекторов</a:t>
            </a:r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.  Все оборудование технически исправно и эксплуатируется.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70" y="1586503"/>
            <a:ext cx="5963985" cy="3692545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763" y="1586503"/>
            <a:ext cx="2429501" cy="3692545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90045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368" y="404664"/>
            <a:ext cx="106571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 Принято и утверждено 7 муниципальных программ, предусматривающих  выделение денежных средств на построение, развитие и эксплуатацию аппаратно-программного комплекса «Безопасный город»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7408" y="2204864"/>
            <a:ext cx="1065718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Кольский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район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	Развитие гражданского общества в Кольском районе Мурманской области на 2015-2020 годы Подпрограмма  «Профилактика правонарушений в Кольском районе»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	Развитие образования в Кольском районе Мурманской области на 2015-2020 годы. Подпрограмма  «Комплексная безопасность учреждений системы образования»</a:t>
            </a: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г.п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Мурмаши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	«Безопасный город в  МО 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г.п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. Мурмаши на 2015 год</a:t>
            </a: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г.п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Кола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	Профилактика терроризма, экстремизма в границах г. Кола на 2014-2017 годы</a:t>
            </a: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г.п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Молочный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	Повышение безопасности населения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г.п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. Молочный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Подпрограмма «Профилактика правонарушений в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г.п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. Молочный на 2014-2016 годы»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59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368" y="404664"/>
            <a:ext cx="106571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 Принято и утверждено 7 муниципальных программ, предусматривающих  выделение денежных средств на построение, развитие и эксплуатацию аппаратно-программного комплекса «Безопасный город»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5029" y="2204864"/>
            <a:ext cx="106571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г.п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Кильдинстрой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	Обеспечение безопасности проживания и охрана окружающей среды»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Подпрограмма «Внедрение и развитие АПК «Безопасный город» в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г.п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Кильдинстрой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с.п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Тулома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	Профилактика правонарушений, противодействие наркомании, терроризму и экстремизму на территории МО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с.п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Тулома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на 2016-2018 г.</a:t>
            </a:r>
          </a:p>
          <a:p>
            <a:pPr>
              <a:lnSpc>
                <a:spcPct val="150000"/>
              </a:lnSpc>
            </a:pP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с.п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Ура-Губа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	Внедрение АПК «Безопасный город» на территории МО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с.п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. Ура-Губа на 2014-2020 годы</a:t>
            </a:r>
          </a:p>
          <a:p>
            <a:pPr>
              <a:lnSpc>
                <a:spcPct val="150000"/>
              </a:lnSpc>
            </a:pP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с.п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 Междуречье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	Развитие систем аппаратно-программного комплекса «Безопасный город» в МО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с.п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. Междуречье Кольского района Мурманской области»  на 2014-2016 годы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73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368" y="450152"/>
            <a:ext cx="1065718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accent2">
                    <a:lumMod val="50000"/>
                  </a:schemeClr>
                </a:solidFill>
              </a:rPr>
              <a:t>Освоено </a:t>
            </a:r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бюджетных средств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488509842"/>
              </p:ext>
            </p:extLst>
          </p:nvPr>
        </p:nvGraphicFramePr>
        <p:xfrm>
          <a:off x="1530615" y="688679"/>
          <a:ext cx="8528496" cy="5661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0632504" y="1285942"/>
            <a:ext cx="2046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тысяч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рублей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98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304206"/>
            <a:ext cx="8712968" cy="65347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1584" y="908720"/>
            <a:ext cx="7848872" cy="1368152"/>
          </a:xfrm>
        </p:spPr>
        <p:txBody>
          <a:bodyPr/>
          <a:lstStyle/>
          <a:p>
            <a:pPr algn="ctr"/>
            <a: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  <a:t>3.  НАРОДНЫЕ </a:t>
            </a:r>
            <a:r>
              <a:rPr lang="ru-RU" sz="4500" b="1" dirty="0" smtClean="0">
                <a:solidFill>
                  <a:schemeClr val="accent2">
                    <a:lumMod val="50000"/>
                  </a:schemeClr>
                </a:solidFill>
              </a:rPr>
              <a:t>ДРУЖИНЫ</a:t>
            </a:r>
            <a:endParaRPr lang="ru-RU" sz="45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16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360" y="404664"/>
            <a:ext cx="1065718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 Координация деятельности органов местного самоуправления поселений по обеспечению участия граждан в охране общественного </a:t>
            </a:r>
            <a:r>
              <a:rPr lang="ru-RU" sz="2500" b="1" dirty="0" smtClean="0">
                <a:solidFill>
                  <a:schemeClr val="accent2">
                    <a:lumMod val="50000"/>
                  </a:schemeClr>
                </a:solidFill>
              </a:rPr>
              <a:t>порядка</a:t>
            </a:r>
            <a:endParaRPr lang="ru-RU" sz="25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0853" y="1844824"/>
            <a:ext cx="1065718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</a:rPr>
              <a:t>организовать </a:t>
            </a: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работу по разработке и принятию муниципальных правовых актов, регулирующих вопросы деятельности народных дружин</a:t>
            </a:r>
          </a:p>
          <a:p>
            <a:pPr>
              <a:lnSpc>
                <a:spcPct val="150000"/>
              </a:lnSpc>
            </a:pP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- определить границы территории, на которой создается народная дружина</a:t>
            </a:r>
          </a:p>
          <a:p>
            <a:pPr>
              <a:lnSpc>
                <a:spcPct val="150000"/>
              </a:lnSpc>
            </a:pP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- организовать информационную кампанию по привлечению граждан к участию в охране общественного порядка </a:t>
            </a:r>
          </a:p>
          <a:p>
            <a:pPr>
              <a:lnSpc>
                <a:spcPct val="150000"/>
              </a:lnSpc>
            </a:pP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- принять меры морального и материального стимулирования граждан</a:t>
            </a:r>
          </a:p>
          <a:p>
            <a:pPr>
              <a:lnSpc>
                <a:spcPct val="150000"/>
              </a:lnSpc>
            </a:pP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- предусмотреть выделение финансовых средств в муниципальных программах на обеспечение деятельности народных дружин</a:t>
            </a:r>
          </a:p>
        </p:txBody>
      </p:sp>
    </p:spTree>
    <p:extLst>
      <p:ext uri="{BB962C8B-B14F-4D97-AF65-F5344CB8AC3E}">
        <p14:creationId xmlns:p14="http://schemas.microsoft.com/office/powerpoint/2010/main" val="359514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564904"/>
            <a:ext cx="6696744" cy="5022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8823" y="692696"/>
            <a:ext cx="11233248" cy="2764832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1.ДЕЯТЕЛЬНОСТЬ 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МУНИЦИПАЛЬНОЙ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КОМИССИИ ПО ПРОФИЛАКТИКЕ ПРАВОНАРУШЕНИЙ 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В 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2016 году</a:t>
            </a:r>
          </a:p>
        </p:txBody>
      </p:sp>
    </p:spTree>
    <p:extLst>
      <p:ext uri="{BB962C8B-B14F-4D97-AF65-F5344CB8AC3E}">
        <p14:creationId xmlns:p14="http://schemas.microsoft.com/office/powerpoint/2010/main" val="84047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360" y="449696"/>
            <a:ext cx="106571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 В рамках реализации решений </a:t>
            </a:r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Межведомственной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комиссии: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1772" y="1628800"/>
            <a:ext cx="11105787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</a:rPr>
              <a:t>. По </a:t>
            </a: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состоянию на октябрь 2016г. указанные нормативные правовые акты приняты в 6 муниципальных образованиях.</a:t>
            </a:r>
          </a:p>
          <a:p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</a:rPr>
              <a:t>2. В </a:t>
            </a: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муниципальном образовании </a:t>
            </a:r>
            <a:r>
              <a:rPr lang="ru-RU" sz="2300" dirty="0" err="1">
                <a:solidFill>
                  <a:schemeClr val="accent2">
                    <a:lumMod val="50000"/>
                  </a:schemeClr>
                </a:solidFill>
              </a:rPr>
              <a:t>г.п</a:t>
            </a: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. Кола Кольского района принята муниципальная целевая программа  «Профилактика терроризма и экстремизма  в границах г. Кола на 2014-2017 годы», которой предусмотрено финансирование мероприятий по укреплению материально-технической базы дружинников,  обеспечению удостоверениями и  отличительными знаками на сумму 20 тысяч рублей.</a:t>
            </a:r>
          </a:p>
          <a:p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3. Главами местных администраций совместно с участковыми уполномоченных полиции ОМВД России по Кольскому району проведены встречи с населением во всех муниципальных образованиях района с целью привлечения граждан на добровольной основе к участию в охране общественного порядка в различных формах, в том числе в форме народных дружин.</a:t>
            </a:r>
          </a:p>
        </p:txBody>
      </p:sp>
    </p:spTree>
    <p:extLst>
      <p:ext uri="{BB962C8B-B14F-4D97-AF65-F5344CB8AC3E}">
        <p14:creationId xmlns:p14="http://schemas.microsoft.com/office/powerpoint/2010/main" val="381201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360" y="304200"/>
            <a:ext cx="106571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 В рамках реализации решений </a:t>
            </a:r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Межведомственной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комиссии: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6284" y="5460664"/>
            <a:ext cx="1110578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На базе МДОУ детский сад № 38 п. Молочный создано общественное объединение правоохранительной направленности (далее – ООПН) «Объединение общественной безопасности п. Молочный»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837" y="1340768"/>
            <a:ext cx="7488832" cy="4066852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66238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360" y="304200"/>
            <a:ext cx="106571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 В рамках реализации решений </a:t>
            </a:r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Межведомственной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комиссии: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6284" y="5460664"/>
            <a:ext cx="1110578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В декабре 2015 года в г. Кола создана добровольная народная дружина </a:t>
            </a:r>
            <a:endParaRPr lang="ru-RU" sz="2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далее – ДНД) "Ястреб" из числа студентов </a:t>
            </a:r>
            <a:endParaRPr lang="ru-RU" sz="2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</a:rPr>
              <a:t>ГАПОУ </a:t>
            </a: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МО «Кольский транспортный колледж»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019" y="1304206"/>
            <a:ext cx="3397866" cy="3956182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02374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360" y="304200"/>
            <a:ext cx="106571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 В рамках реализации решений </a:t>
            </a:r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Межведомственной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комиссии: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6284" y="5460664"/>
            <a:ext cx="1110578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Указанные формирования правоохранительной направленности включены в региональный реестр, а координатором их деятельности является </a:t>
            </a:r>
            <a:endParaRPr lang="ru-RU" sz="2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300" dirty="0" smtClean="0">
                <a:solidFill>
                  <a:schemeClr val="accent2">
                    <a:lumMod val="50000"/>
                  </a:schemeClr>
                </a:solidFill>
              </a:rPr>
              <a:t>ОМВД </a:t>
            </a:r>
            <a:r>
              <a:rPr lang="ru-RU" sz="2300" dirty="0">
                <a:solidFill>
                  <a:schemeClr val="accent2">
                    <a:lumMod val="50000"/>
                  </a:schemeClr>
                </a:solidFill>
              </a:rPr>
              <a:t>России по Кольскому району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1" y="1379290"/>
            <a:ext cx="2887859" cy="3973920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1380066"/>
            <a:ext cx="2886472" cy="397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72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360" y="304200"/>
            <a:ext cx="1065718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В соответствии с требованиями приказа УМВД России по Мурманской области от 31.10.2014 № 723, с целью подготовки к охране общественного порядка  в 2016 году с членами данных организаций проведено 4 занятия, и 1 семинар для председателей формирований по вопросу совершенствования совместной деятельности в целях предотвращения возможных террористических актов.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284984"/>
            <a:ext cx="4900089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7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360" y="260648"/>
            <a:ext cx="10657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В отчетном периоде сотрудниками полиции совместно с указанными формированиями проведено 18 совместных рейдов по профилактике правонарушений, по результатам которых членами общественных объединений выявлено 12 правонарушителей.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023" y="1932004"/>
            <a:ext cx="7705393" cy="4680520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75759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3789" y="548680"/>
            <a:ext cx="106571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Мероприятия, проводимые с участием ООПН и ДНД, освещаются в муниципальном печатном издании газета "Кольское слово" и на официальных сайтах органов местного самоуправления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endParaRPr lang="ru-RU" sz="26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Поощрение граждан, активно участвующих в мероприятиях, способствующих обеспечению правопорядка на территории Кольского района, осуществляется администрацией Кольского района в рамках реализации муниципальной программы «Развитие гражданского общества в Кольском районе». </a:t>
            </a:r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6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На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</a:rPr>
              <a:t>указанные мероприятия в бюджете Кольского района на 2016 год запланировано 81тыс. руб. В отчетном периоде поощрено 13 граждан на общую сумму 30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87705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39" y="-963488"/>
            <a:ext cx="11161240" cy="83709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9376" y="2708920"/>
            <a:ext cx="11449272" cy="676600"/>
          </a:xfrm>
        </p:spPr>
        <p:txBody>
          <a:bodyPr/>
          <a:lstStyle/>
          <a:p>
            <a:pPr algn="ctr"/>
            <a:r>
              <a:rPr lang="ru-RU" sz="5500" b="1" dirty="0" smtClean="0">
                <a:solidFill>
                  <a:schemeClr val="accent2">
                    <a:lumMod val="50000"/>
                  </a:schemeClr>
                </a:solidFill>
              </a:rPr>
              <a:t>Благодарим за Внимание!</a:t>
            </a:r>
            <a:endParaRPr lang="ru-RU" sz="55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26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360" y="332656"/>
            <a:ext cx="9979219" cy="2448272"/>
          </a:xfrm>
        </p:spPr>
        <p:txBody>
          <a:bodyPr/>
          <a:lstStyle/>
          <a:p>
            <a:pPr algn="ctr"/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В целях профилактики правонарушений на территории муниципального образования Кольский район и координации деятельности субъектов </a:t>
            </a:r>
            <a:r>
              <a:rPr lang="ru-RU" sz="2500" b="1" dirty="0" smtClean="0">
                <a:solidFill>
                  <a:schemeClr val="accent2">
                    <a:lumMod val="50000"/>
                  </a:schemeClr>
                </a:solidFill>
              </a:rPr>
              <a:t>профилактики, в соответствии с постановлением администрации Кольского района от 07.06.2006г. № 325 создана Межведомственная комиссия </a:t>
            </a:r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по профилактике правонарушений, в </a:t>
            </a:r>
            <a:r>
              <a:rPr lang="ru-RU" sz="2500" b="1" dirty="0" smtClean="0">
                <a:solidFill>
                  <a:schemeClr val="accent2">
                    <a:lumMod val="50000"/>
                  </a:schemeClr>
                </a:solidFill>
              </a:rPr>
              <a:t>состав </a:t>
            </a:r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которой входят: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35360" y="2996952"/>
            <a:ext cx="5976664" cy="28083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Р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</a:rPr>
              <a:t>уководители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силовых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</a:rPr>
              <a:t>структур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УФСБ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ОМВД-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2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чел 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уголовно-исполнительной </a:t>
            </a:r>
            <a:endParaRPr lang="en-US" sz="2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инспекции 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следственного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комитета 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службы судебных приставов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отдела безопасности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087888" y="3284984"/>
            <a:ext cx="6480720" cy="33843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</a:rPr>
              <a:t>Представители иных субъектов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профилактики: 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налоговой инспекции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здравоохранения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образования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культуры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надзорной пожарной деятельности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социальной защиты населения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службы занятости</a:t>
            </a:r>
          </a:p>
          <a:p>
            <a:pPr algn="l"/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•	комиссии по делам несовершеннолетних </a:t>
            </a:r>
            <a:endParaRPr lang="en-US" sz="2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   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защите их прав</a:t>
            </a:r>
          </a:p>
        </p:txBody>
      </p:sp>
    </p:spTree>
    <p:extLst>
      <p:ext uri="{BB962C8B-B14F-4D97-AF65-F5344CB8AC3E}">
        <p14:creationId xmlns:p14="http://schemas.microsoft.com/office/powerpoint/2010/main" val="23158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51384" y="188640"/>
            <a:ext cx="9937104" cy="17119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К участию в обсуждении вопросов повестки в обязательном порядке приглашаются главы одиннадцати городских и сельских поселений Кольского района, представители СМИ, прокуратуры, а также иных заинтересованных лиц.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988840"/>
            <a:ext cx="6511652" cy="434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6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79376" y="2348879"/>
            <a:ext cx="9937104" cy="27160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smtClean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2400" smtClean="0">
                <a:solidFill>
                  <a:schemeClr val="accent2">
                    <a:lumMod val="50000"/>
                  </a:schemeClr>
                </a:solidFill>
              </a:rPr>
              <a:t>- охрана общественного порядка, в том числе в Единый День голосования, профилактика правонарушений;</a:t>
            </a:r>
          </a:p>
          <a:p>
            <a:pPr algn="l"/>
            <a:r>
              <a:rPr lang="ru-RU" sz="2400" smtClean="0">
                <a:solidFill>
                  <a:schemeClr val="accent2">
                    <a:lumMod val="50000"/>
                  </a:schemeClr>
                </a:solidFill>
              </a:rPr>
              <a:t>- работа с неблагополучными семьями и профилактика семейно-бытового дебоширства;</a:t>
            </a:r>
          </a:p>
          <a:p>
            <a:pPr algn="l"/>
            <a:r>
              <a:rPr lang="ru-RU" sz="2400" smtClean="0">
                <a:solidFill>
                  <a:schemeClr val="accent2">
                    <a:lumMod val="50000"/>
                  </a:schemeClr>
                </a:solidFill>
              </a:rPr>
              <a:t>- профилактика правонарушений среди несовершеннолетних;</a:t>
            </a:r>
          </a:p>
          <a:p>
            <a:pPr algn="l"/>
            <a:r>
              <a:rPr lang="ru-RU" sz="2400" smtClean="0">
                <a:solidFill>
                  <a:schemeClr val="accent2">
                    <a:lumMod val="50000"/>
                  </a:schemeClr>
                </a:solidFill>
              </a:rPr>
              <a:t>- пропаганда здорового образа жизни, развитие спорта и проведение для жителей района культурно-массовых мероприятий.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5400" y="548680"/>
            <a:ext cx="9145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Работа Межведомственной комиссии строилась в соответствии с планом работы на 2016 год. В отчетном периоде работа велась по следующим направлениям: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53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51384" y="1484784"/>
            <a:ext cx="9937104" cy="45365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1. О принимаемых мерах по предупреждению домашнего насилия, устранения причин и условий, способствующих совершению преступлений на бытовой почве. Организация межведомственного взаимодействия в профилактике домашнего насилия.</a:t>
            </a:r>
          </a:p>
          <a:p>
            <a:pPr algn="l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2. О мерах, принимаемых ОМВД России по Кольскому району и комиссией по делам несовершеннолетних и защите их прав по профилактике преступлений и общественно-опасных деяний, совершаемых несовершеннолетними. </a:t>
            </a:r>
          </a:p>
          <a:p>
            <a:pPr algn="l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3. Об обеспечении правопорядка и общественной безопасности при подготовке к проведению выборов в единый день голосования.</a:t>
            </a:r>
          </a:p>
          <a:p>
            <a:pPr algn="l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По всем рассмотренным вопросам комиссия вынесла практические рекомендации, определены исполнители и сроки их выполнения.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99456" y="404664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В 2016 году на заседании комиссии рассматривались вопросы:</a:t>
            </a:r>
          </a:p>
        </p:txBody>
      </p:sp>
    </p:spTree>
    <p:extLst>
      <p:ext uri="{BB962C8B-B14F-4D97-AF65-F5344CB8AC3E}">
        <p14:creationId xmlns:p14="http://schemas.microsoft.com/office/powerpoint/2010/main" val="368290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943" y="404664"/>
            <a:ext cx="10657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Деятельность Межведомственной комиссии и все мероприятия, проводимые субъектами профилактики, освещаются в газете "Кольское слово и иных СМИ, на официальном сайте администрации Кольского района, и в социальной сети «В контакте».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695" y="2204864"/>
            <a:ext cx="3024336" cy="4300583"/>
          </a:xfrm>
          <a:prstGeom prst="rect">
            <a:avLst/>
          </a:prstGeom>
          <a:ln w="50800">
            <a:solidFill>
              <a:schemeClr val="bg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005156"/>
            <a:ext cx="6336704" cy="438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28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943" y="332656"/>
            <a:ext cx="10657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 целью совершенствования единой системы  профилактики правонарушений в районе осуществляется комплекс организационных и практических мероприятий, приняты 32 целевые муниципальные программы профилактической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направленности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67610400"/>
              </p:ext>
            </p:extLst>
          </p:nvPr>
        </p:nvGraphicFramePr>
        <p:xfrm>
          <a:off x="767408" y="1772816"/>
          <a:ext cx="9865096" cy="4869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1208568" y="1326702"/>
            <a:ext cx="9893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млн.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рублей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81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9536" y="404664"/>
            <a:ext cx="7992888" cy="1561688"/>
          </a:xfrm>
        </p:spPr>
        <p:txBody>
          <a:bodyPr/>
          <a:lstStyle/>
          <a:p>
            <a:pPr algn="ctr"/>
            <a: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  <a:t>2. РАЗВИТИЕ </a:t>
            </a:r>
            <a:r>
              <a:rPr lang="ru-RU" sz="4500" b="1" dirty="0" smtClean="0">
                <a:solidFill>
                  <a:schemeClr val="accent2">
                    <a:lumMod val="50000"/>
                  </a:schemeClr>
                </a:solidFill>
              </a:rPr>
              <a:t>АПК </a:t>
            </a:r>
            <a:br>
              <a:rPr lang="ru-RU" sz="4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500" b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  <a:t>БЕЗОПАСНЫЙ ГОРОД»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461" y="73152"/>
            <a:ext cx="867221" cy="1231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420888"/>
            <a:ext cx="3863047" cy="3658070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938" y="2442355"/>
            <a:ext cx="2174705" cy="14651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938" y="3995651"/>
            <a:ext cx="2174705" cy="21111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174" y="2453019"/>
            <a:ext cx="2554521" cy="36644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226" y="2445272"/>
            <a:ext cx="2409695" cy="3662442"/>
          </a:xfrm>
          <a:prstGeom prst="rect">
            <a:avLst/>
          </a:prstGeom>
          <a:ln w="762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33721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2593</TotalTime>
  <Words>958</Words>
  <Application>Microsoft Office PowerPoint</Application>
  <PresentationFormat>Произвольный</PresentationFormat>
  <Paragraphs>119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Аспект</vt:lpstr>
      <vt:lpstr>Доклад О деятельности муниципальной комиссии по профилактике правонарушений в 2016 году.  О мерах, принимаемых администрацией Кольского района по исполнению Федерального закона  от 02.04.2014 № 44-ФЗ  «Об участии граждан в охране общественного порядка» и дальнейшему развитию аппаратно-программного комплекса «Безопасный город» на подведомственной территории»</vt:lpstr>
      <vt:lpstr> 1.ДЕЯТЕЛЬНОСТЬ  МУНИЦИПАЛЬНОЙ КОМИССИИ ПО ПРОФИЛАКТИКЕ ПРАВОНАРУШЕНИЙ  В  2016 году</vt:lpstr>
      <vt:lpstr>В целях профилактики правонарушений на территории муниципального образования Кольский район и координации деятельности субъектов профилактики, в соответствии с постановлением администрации Кольского района от 07.06.2006г. № 325 создана Межведомственная комиссия по профилактике правонарушений, в состав которой входят: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2. РАЗВИТИЕ АПК  «БЕЗОПАСНЫЙ ГОРОД»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3.  НАРОДНЫЕ ДРУЖИНЫ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Внимание!</vt:lpstr>
    </vt:vector>
  </TitlesOfParts>
  <Company>Администрация Кольского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</dc:title>
  <dc:creator>Гловацкий</dc:creator>
  <cp:lastModifiedBy>Шевцов</cp:lastModifiedBy>
  <cp:revision>221</cp:revision>
  <cp:lastPrinted>2016-02-17T15:26:39Z</cp:lastPrinted>
  <dcterms:created xsi:type="dcterms:W3CDTF">2016-02-08T12:22:12Z</dcterms:created>
  <dcterms:modified xsi:type="dcterms:W3CDTF">2016-10-14T12:49:38Z</dcterms:modified>
</cp:coreProperties>
</file>