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2" r:id="rId7"/>
    <p:sldId id="263" r:id="rId8"/>
    <p:sldId id="26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842" y="-9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3D7F4-9FD2-479E-9318-35319F18C2E0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AE7D6-DC6D-4E1F-8F75-076DA3847A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3D7F4-9FD2-479E-9318-35319F18C2E0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AE7D6-DC6D-4E1F-8F75-076DA3847A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3D7F4-9FD2-479E-9318-35319F18C2E0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AE7D6-DC6D-4E1F-8F75-076DA3847A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3D7F4-9FD2-479E-9318-35319F18C2E0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AE7D6-DC6D-4E1F-8F75-076DA3847A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3D7F4-9FD2-479E-9318-35319F18C2E0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AE7D6-DC6D-4E1F-8F75-076DA3847A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3D7F4-9FD2-479E-9318-35319F18C2E0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AE7D6-DC6D-4E1F-8F75-076DA3847A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3D7F4-9FD2-479E-9318-35319F18C2E0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AE7D6-DC6D-4E1F-8F75-076DA3847A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3D7F4-9FD2-479E-9318-35319F18C2E0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AE7D6-DC6D-4E1F-8F75-076DA3847A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3D7F4-9FD2-479E-9318-35319F18C2E0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AE7D6-DC6D-4E1F-8F75-076DA3847A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3D7F4-9FD2-479E-9318-35319F18C2E0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AE7D6-DC6D-4E1F-8F75-076DA3847A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3D7F4-9FD2-479E-9318-35319F18C2E0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09AE7D6-DC6D-4E1F-8F75-076DA3847AE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CD3D7F4-9FD2-479E-9318-35319F18C2E0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09AE7D6-DC6D-4E1F-8F75-076DA3847AE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356992"/>
            <a:ext cx="7854696" cy="2880320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b="1" dirty="0" smtClean="0"/>
              <a:t>        О деятельности межведомственной комиссии по профилактике</a:t>
            </a:r>
            <a:r>
              <a:rPr lang="ru-RU" dirty="0" smtClean="0"/>
              <a:t> </a:t>
            </a:r>
            <a:r>
              <a:rPr lang="ru-RU" b="1" dirty="0" smtClean="0"/>
              <a:t>правонарушений в городе Мончегорске в 2017 году. О мерах, принимаемых администрацией</a:t>
            </a:r>
            <a:endParaRPr lang="ru-RU" dirty="0" smtClean="0"/>
          </a:p>
          <a:p>
            <a:pPr algn="just"/>
            <a:r>
              <a:rPr lang="ru-RU" b="1" smtClean="0"/>
              <a:t>муниципального образования </a:t>
            </a:r>
            <a:r>
              <a:rPr lang="ru-RU" b="1" dirty="0" smtClean="0"/>
              <a:t>по исполнению Федерального закона от 02.04.2014 № 44-ФЗ «Об участии граждан в охране общественного порядка» и дальнейшему развитию аппаратно-программного комплекса «Безопасный город» на подведомственной территории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188640"/>
            <a:ext cx="2663825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987824" y="764704"/>
            <a:ext cx="3024336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Межведомственная комиссия по профилактике правонарушений в городе Мончегорске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724128" y="2564904"/>
            <a:ext cx="2448272" cy="15841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территориальные федеральные органы </a:t>
            </a:r>
            <a:r>
              <a:rPr lang="ru-RU" dirty="0"/>
              <a:t>государственной власти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55576" y="2564904"/>
            <a:ext cx="2520280" cy="15841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органы </a:t>
            </a:r>
            <a:r>
              <a:rPr lang="ru-RU" dirty="0"/>
              <a:t>местного самоуправления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555776" y="4509120"/>
            <a:ext cx="3456384" cy="1224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Негосударственные организации </a:t>
            </a:r>
            <a:r>
              <a:rPr lang="ru-RU" dirty="0"/>
              <a:t>и </a:t>
            </a:r>
            <a:r>
              <a:rPr lang="ru-RU" dirty="0" smtClean="0"/>
              <a:t>общественные объединения</a:t>
            </a:r>
            <a:endParaRPr lang="ru-RU" dirty="0"/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3347864" y="2276872"/>
            <a:ext cx="504056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2771800" y="2204864"/>
            <a:ext cx="432048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6156176" y="2060848"/>
            <a:ext cx="576064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H="1" flipV="1">
            <a:off x="5868144" y="2276872"/>
            <a:ext cx="360040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4355976" y="2708920"/>
            <a:ext cx="0" cy="12961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V="1">
            <a:off x="4644008" y="2492896"/>
            <a:ext cx="0" cy="11521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229600" cy="1800200"/>
          </a:xfrm>
        </p:spPr>
        <p:txBody>
          <a:bodyPr>
            <a:noAutofit/>
          </a:bodyPr>
          <a:lstStyle/>
          <a:p>
            <a:r>
              <a:rPr lang="ru-RU" sz="4000" dirty="0" smtClean="0"/>
              <a:t>Мончегорская городская общественная организация «Добровольная народная дружина «Мангуст»</a:t>
            </a:r>
            <a:endParaRPr lang="ru-RU" sz="4000" dirty="0"/>
          </a:p>
        </p:txBody>
      </p:sp>
      <p:pic>
        <p:nvPicPr>
          <p:cNvPr id="4" name="Содержимое 3" descr="563567676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43808" y="2852936"/>
            <a:ext cx="6048672" cy="362652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3" descr="C:\Users\sergey\Desktop\Дизайн презентационных материалов МЧС\domik 222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00613" y="139700"/>
            <a:ext cx="4249737" cy="329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Picture 4" descr="C:\Users\sergey\Desktop\Дизайн презентационных материалов МЧС\0d66209679bb358b6760ef2ccc6c73c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50" y="3005138"/>
            <a:ext cx="3840163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611560" y="4932457"/>
            <a:ext cx="8208912" cy="1384995"/>
          </a:xfrm>
          <a:prstGeom prst="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31750"/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>
                <a:solidFill>
                  <a:srgbClr val="000000"/>
                </a:solidFill>
                <a:latin typeface="Candara" panose="020E0502030303020204" pitchFamily="34" charset="0"/>
              </a:rPr>
              <a:t>Аппаратно-программный комплекс </a:t>
            </a:r>
            <a:r>
              <a:rPr lang="ru-RU" sz="4800" b="1" i="1" dirty="0">
                <a:solidFill>
                  <a:srgbClr val="000000"/>
                </a:solidFill>
                <a:latin typeface="Candara" panose="020E0502030303020204" pitchFamily="34" charset="0"/>
              </a:rPr>
              <a:t>«Безопасный город»</a:t>
            </a:r>
            <a:endParaRPr lang="ru-RU" sz="4800" b="1" dirty="0">
              <a:ln w="1905"/>
              <a:solidFill>
                <a:srgbClr val="506E94">
                  <a:lumMod val="75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ndara" panose="020E0502030303020204" pitchFamily="34" charset="0"/>
              <a:cs typeface="Arial" panose="020B0604020202020204" pitchFamily="34" charset="0"/>
            </a:endParaRPr>
          </a:p>
        </p:txBody>
      </p:sp>
      <p:pic>
        <p:nvPicPr>
          <p:cNvPr id="31749" name="Рисунок 4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00113" y="549275"/>
            <a:ext cx="2808287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23530" y="548681"/>
          <a:ext cx="8496941" cy="6048672"/>
        </p:xfrm>
        <a:graphic>
          <a:graphicData uri="http://schemas.openxmlformats.org/drawingml/2006/table">
            <a:tbl>
              <a:tblPr/>
              <a:tblGrid>
                <a:gridCol w="792086"/>
                <a:gridCol w="3269571"/>
                <a:gridCol w="1478428"/>
                <a:gridCol w="1478428"/>
                <a:gridCol w="1478428"/>
              </a:tblGrid>
              <a:tr h="525208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№ </a:t>
                      </a:r>
                      <a:r>
                        <a:rPr lang="ru-RU" sz="1400" spc="-5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</a:t>
                      </a:r>
                      <a:r>
                        <a:rPr lang="ru-RU" sz="1400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/</a:t>
                      </a:r>
                      <a:r>
                        <a:rPr lang="ru-RU" sz="1400" spc="-5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54213" marR="54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Наименование технических средств АПК «Безопасный город»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54213" marR="54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Количество (ед.) исправных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технических средств по состоянию на: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54213" marR="54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64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01 января 2016 г.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54213" marR="54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01 июля 2016 г.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54213" marR="54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01 декабря 2016 г.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54213" marR="54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4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54213" marR="54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54213" marR="54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54213" marR="54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54213" marR="54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54213" marR="54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60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1.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54213" marR="54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spc="-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Система видеонаблюдения 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54213" marR="54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8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54213" marR="54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8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54213" marR="54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8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54213" marR="54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60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2.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54213" marR="54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spc="-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Камеры видеонаблюдения (АПК)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54213" marR="54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20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54213" marR="54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23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54213" marR="54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23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54213" marR="54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52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3.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54213" marR="54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spc="-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Пункты экстренной связи «гражданин-полиция»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54213" marR="54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54213" marR="54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54213" marR="54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54213" marR="54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52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4.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54213" marR="54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spc="-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Устройства экстренной связи «гражданин-полиция»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54213" marR="54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54213" marR="54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54213" marR="54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54213" marR="54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780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5.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54213" marR="54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Автотранспортные средства, оборудованные системой «ГЛОНАСС»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54213" marR="54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23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54213" marR="54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23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54213" marR="54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23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54213" marR="54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082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6.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54213" marR="54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Автономные системы видеонаблюдения с возможностью интеграции в АПК «Безопасный город»</a:t>
                      </a:r>
                      <a:r>
                        <a:rPr lang="ru-RU" sz="1400" spc="-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>
                          <a:latin typeface="Times New Roman"/>
                          <a:ea typeface="Times New Roman"/>
                        </a:rPr>
                        <a:t>подведомственных учреждений, из них: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- уличные видеокамеры: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- внутренние видеокамеры: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- </a:t>
                      </a:r>
                      <a:r>
                        <a:rPr lang="en-US" sz="1400" spc="-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IP</a:t>
                      </a:r>
                      <a:r>
                        <a:rPr lang="ru-RU" sz="1400" spc="-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-видеорегистратор/сервер: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54213" marR="54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7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400" spc="-5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400" spc="-5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400" spc="-5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40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21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54213" marR="54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7</a:t>
                      </a:r>
                      <a:endParaRPr lang="ru-RU" sz="14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400" spc="-5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400" spc="-5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400" spc="-5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40</a:t>
                      </a:r>
                      <a:endParaRPr lang="ru-RU" sz="14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21</a:t>
                      </a:r>
                      <a:endParaRPr lang="ru-RU" sz="14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54213" marR="54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14</a:t>
                      </a:r>
                      <a:endParaRPr lang="ru-RU" sz="14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400" spc="-5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400" spc="-5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400" spc="-5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86</a:t>
                      </a:r>
                      <a:endParaRPr lang="ru-RU" sz="14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28</a:t>
                      </a:r>
                      <a:endParaRPr lang="ru-RU" sz="14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11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54213" marR="54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7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7.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54213" marR="54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spc="-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Видеостена из 8 </a:t>
                      </a:r>
                      <a:r>
                        <a:rPr lang="en-US" sz="1400" spc="-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LCD</a:t>
                      </a:r>
                      <a:r>
                        <a:rPr lang="ru-RU" sz="1400" spc="-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панелей 40”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54213" marR="54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54213" marR="54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54213" marR="54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54213" marR="54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60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8.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54213" marR="542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Сервер видеозаписи и архивации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54213" marR="54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54213" marR="54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54213" marR="54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spc="-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54213" marR="542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/>
              <a:t>          </a:t>
            </a:r>
            <a:r>
              <a:rPr lang="ru-RU" sz="3600" dirty="0" smtClean="0"/>
              <a:t>По состоянию на 09.02.2017, в АПК «Безопасный город» в городе Мончегорске входят 31 камера, 101 камеру возможно интегрировать в АПК «Безопасный город».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15880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sz="2800" dirty="0" smtClean="0"/>
              <a:t>         В 2017 году администрацией города Мончегорска планируется проведение следующих мероприятий:</a:t>
            </a:r>
          </a:p>
          <a:p>
            <a:pPr algn="just"/>
            <a:r>
              <a:rPr lang="ru-RU" sz="2800" dirty="0" smtClean="0"/>
              <a:t>разработка проектно-сметной документации на АПК «Безопасный город» на основе разработанного технического задания на проектирование АПК «Безопасный город»;</a:t>
            </a:r>
          </a:p>
          <a:p>
            <a:pPr algn="just"/>
            <a:r>
              <a:rPr lang="ru-RU" sz="2800" dirty="0" smtClean="0"/>
              <a:t>модернизация камер видеонаблюдения на перекрестках: «Привокзальное шоссе - Никелевое шоссе - пр. Металлургов» и «Никелевое шоссе - ул. Заводская»;</a:t>
            </a:r>
          </a:p>
          <a:p>
            <a:pPr algn="just"/>
            <a:r>
              <a:rPr lang="ru-RU" sz="2800" dirty="0" smtClean="0"/>
              <a:t>оборудование камерами видеонаблюдения четырех дошкольных образовательных учреждений.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250825" y="-100013"/>
            <a:ext cx="8713788" cy="6481763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5400" b="1" dirty="0" smtClean="0">
                <a:solidFill>
                  <a:srgbClr val="002060"/>
                </a:solidFill>
                <a:latin typeface="+mn-lt"/>
              </a:rPr>
              <a:t/>
            </a:r>
            <a:br>
              <a:rPr lang="ru-RU" sz="5400" b="1" dirty="0" smtClean="0">
                <a:solidFill>
                  <a:srgbClr val="002060"/>
                </a:solidFill>
                <a:latin typeface="+mn-lt"/>
              </a:rPr>
            </a:br>
            <a:r>
              <a:rPr lang="ru-RU" sz="2400" b="1" dirty="0" smtClean="0">
                <a:solidFill>
                  <a:srgbClr val="002060"/>
                </a:solidFill>
                <a:latin typeface="+mn-lt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latin typeface="+mn-lt"/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/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/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/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/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/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/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/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4000" b="1" dirty="0" smtClean="0">
                <a:solidFill>
                  <a:srgbClr val="002060"/>
                </a:solidFill>
                <a:latin typeface="+mn-lt"/>
              </a:rPr>
              <a:t>Спасибо за внимание!</a:t>
            </a:r>
            <a:endParaRPr lang="ru-RU" sz="4000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15" name="Прямоугольник 14"/>
          <p:cNvSpPr/>
          <p:nvPr/>
        </p:nvSpPr>
        <p:spPr>
          <a:xfrm rot="10800000" flipV="1">
            <a:off x="1258888" y="5799138"/>
            <a:ext cx="6842125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cap="all" dirty="0">
                <a:solidFill>
                  <a:srgbClr val="002060"/>
                </a:solidFill>
                <a:latin typeface="Candara"/>
              </a:rPr>
              <a:t>       </a:t>
            </a:r>
            <a:endParaRPr lang="ru-RU" dirty="0">
              <a:solidFill>
                <a:srgbClr val="FFFFFF"/>
              </a:solidFill>
              <a:latin typeface="Candara"/>
            </a:endParaRPr>
          </a:p>
        </p:txBody>
      </p:sp>
      <p:pic>
        <p:nvPicPr>
          <p:cNvPr id="3994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8038" y="404813"/>
            <a:ext cx="2447925" cy="345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32</TotalTime>
  <Words>344</Words>
  <Application>Microsoft Office PowerPoint</Application>
  <PresentationFormat>Экран (4:3)</PresentationFormat>
  <Paragraphs>88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Презентация PowerPoint</vt:lpstr>
      <vt:lpstr>Презентация PowerPoint</vt:lpstr>
      <vt:lpstr>Мончегорская городская общественная организация «Добровольная народная дружина «Мангуст»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Спасибо за внимание!</vt:lpstr>
    </vt:vector>
  </TitlesOfParts>
  <Company>Администрация города Мончегорска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Trostina_D_D</dc:creator>
  <cp:lastModifiedBy>Шевцов</cp:lastModifiedBy>
  <cp:revision>5</cp:revision>
  <dcterms:created xsi:type="dcterms:W3CDTF">2017-02-10T13:01:28Z</dcterms:created>
  <dcterms:modified xsi:type="dcterms:W3CDTF">2017-03-14T12:20:49Z</dcterms:modified>
</cp:coreProperties>
</file>