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57" r:id="rId5"/>
    <p:sldId id="264" r:id="rId6"/>
    <p:sldId id="260" r:id="rId7"/>
    <p:sldId id="259" r:id="rId8"/>
    <p:sldId id="261" r:id="rId9"/>
    <p:sldId id="267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692" y="-7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69A00A-E2DB-4678-83FF-DF455EF4AB3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F225CE-1242-404A-B5FD-6213F4365CE5}">
      <dgm:prSet/>
      <dgm:spPr/>
      <dgm:t>
        <a:bodyPr/>
        <a:lstStyle/>
        <a:p>
          <a:pPr algn="l" rtl="0"/>
          <a:r>
            <a:rPr lang="ru-RU" dirty="0" smtClean="0"/>
            <a:t>	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 использовании архивных данных с камер видеонаблюдения «по горячим следам»:</a:t>
          </a:r>
        </a:p>
        <a:p>
          <a:pPr algn="l" rtl="0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2014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году – выявлено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административных правонарушения и раскрыто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преступление,</a:t>
          </a:r>
        </a:p>
        <a:p>
          <a:pPr algn="l" rtl="0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2015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году -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правонарушений и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преступления, </a:t>
          </a:r>
        </a:p>
        <a:p>
          <a:pPr algn="l" rtl="0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прошедший период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2016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года -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преступлений.</a:t>
          </a:r>
        </a:p>
        <a:p>
          <a:pPr algn="l" rtl="0"/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1EFC56-5AC3-4217-8311-5AD260C0DAB3}" type="parTrans" cxnId="{22CDA496-B65F-45AA-957C-3FD77236D9D4}">
      <dgm:prSet/>
      <dgm:spPr/>
      <dgm:t>
        <a:bodyPr/>
        <a:lstStyle/>
        <a:p>
          <a:endParaRPr lang="ru-RU"/>
        </a:p>
      </dgm:t>
    </dgm:pt>
    <dgm:pt modelId="{F36A7DFB-C5F3-47B0-AC93-F8E479B25AA5}" type="sibTrans" cxnId="{22CDA496-B65F-45AA-957C-3FD77236D9D4}">
      <dgm:prSet/>
      <dgm:spPr/>
      <dgm:t>
        <a:bodyPr/>
        <a:lstStyle/>
        <a:p>
          <a:endParaRPr lang="ru-RU"/>
        </a:p>
      </dgm:t>
    </dgm:pt>
    <dgm:pt modelId="{6E90F6FC-141D-45F6-AE6E-F65E1D810DEB}" type="pres">
      <dgm:prSet presAssocID="{4C69A00A-E2DB-4678-83FF-DF455EF4AB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06F5C8-9668-4623-8CD8-44B42CCF2529}" type="pres">
      <dgm:prSet presAssocID="{EEF225CE-1242-404A-B5FD-6213F4365CE5}" presName="parentText" presStyleLbl="node1" presStyleIdx="0" presStyleCnt="1" custScaleX="95156" custScaleY="1000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74B51F-891E-4948-BDC9-5BFED23AEB49}" type="presOf" srcId="{4C69A00A-E2DB-4678-83FF-DF455EF4AB3B}" destId="{6E90F6FC-141D-45F6-AE6E-F65E1D810DEB}" srcOrd="0" destOrd="0" presId="urn:microsoft.com/office/officeart/2005/8/layout/vList2"/>
    <dgm:cxn modelId="{22CDA496-B65F-45AA-957C-3FD77236D9D4}" srcId="{4C69A00A-E2DB-4678-83FF-DF455EF4AB3B}" destId="{EEF225CE-1242-404A-B5FD-6213F4365CE5}" srcOrd="0" destOrd="0" parTransId="{491EFC56-5AC3-4217-8311-5AD260C0DAB3}" sibTransId="{F36A7DFB-C5F3-47B0-AC93-F8E479B25AA5}"/>
    <dgm:cxn modelId="{36486DB0-2D06-439D-8C94-E6832D4E4DEE}" type="presOf" srcId="{EEF225CE-1242-404A-B5FD-6213F4365CE5}" destId="{9406F5C8-9668-4623-8CD8-44B42CCF2529}" srcOrd="0" destOrd="0" presId="urn:microsoft.com/office/officeart/2005/8/layout/vList2"/>
    <dgm:cxn modelId="{486C3CAD-CC04-453E-8B8F-3C9A9A3BA4AD}" type="presParOf" srcId="{6E90F6FC-141D-45F6-AE6E-F65E1D810DEB}" destId="{9406F5C8-9668-4623-8CD8-44B42CCF252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65BCCB-1BA7-4A97-84F9-1D8E48C8FCC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6020FBE-35B9-4449-9920-FD99325F0076}">
      <dgm:prSet/>
      <dgm:spPr/>
      <dgm:t>
        <a:bodyPr/>
        <a:lstStyle/>
        <a:p>
          <a:pPr rtl="0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 1 апреля 2015 года</a:t>
          </a:r>
          <a:endParaRPr lang="ru-RU" dirty="0"/>
        </a:p>
      </dgm:t>
    </dgm:pt>
    <dgm:pt modelId="{0BB7C2AF-B1E9-4940-AF15-3990A7A866B2}" type="parTrans" cxnId="{D6246DE7-F99E-4E29-B04A-54EBA9803CA7}">
      <dgm:prSet/>
      <dgm:spPr/>
      <dgm:t>
        <a:bodyPr/>
        <a:lstStyle/>
        <a:p>
          <a:endParaRPr lang="ru-RU"/>
        </a:p>
      </dgm:t>
    </dgm:pt>
    <dgm:pt modelId="{28608234-FAFB-4C4C-A09B-8FBFBF449639}" type="sibTrans" cxnId="{D6246DE7-F99E-4E29-B04A-54EBA9803CA7}">
      <dgm:prSet/>
      <dgm:spPr/>
      <dgm:t>
        <a:bodyPr/>
        <a:lstStyle/>
        <a:p>
          <a:endParaRPr lang="ru-RU"/>
        </a:p>
      </dgm:t>
    </dgm:pt>
    <dgm:pt modelId="{EE1C0145-1ED0-4934-8942-C0430E46E5CB}">
      <dgm:prSet/>
      <dgm:spPr/>
      <dgm:t>
        <a:bodyPr/>
        <a:lstStyle/>
        <a:p>
          <a:pPr rtl="0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Единая дежурно-диспетчерская служба (ЕДДС)МКУ «Управление городского хозяйства» г. Оленегорска. </a:t>
          </a:r>
          <a:endParaRPr lang="ru-RU" dirty="0"/>
        </a:p>
      </dgm:t>
    </dgm:pt>
    <dgm:pt modelId="{9AF77B12-6539-495C-896F-5357E6D9B3A7}" type="parTrans" cxnId="{328107D7-5EDB-4664-8565-FB9A115D63D3}">
      <dgm:prSet/>
      <dgm:spPr/>
      <dgm:t>
        <a:bodyPr/>
        <a:lstStyle/>
        <a:p>
          <a:endParaRPr lang="ru-RU"/>
        </a:p>
      </dgm:t>
    </dgm:pt>
    <dgm:pt modelId="{1C5D6D90-AB84-407A-A956-F426134D9B9B}" type="sibTrans" cxnId="{328107D7-5EDB-4664-8565-FB9A115D63D3}">
      <dgm:prSet/>
      <dgm:spPr/>
      <dgm:t>
        <a:bodyPr/>
        <a:lstStyle/>
        <a:p>
          <a:endParaRPr lang="ru-RU"/>
        </a:p>
      </dgm:t>
    </dgm:pt>
    <dgm:pt modelId="{D64454F1-8BF1-4093-B071-CC37B4B3294B}">
      <dgm:prSet/>
      <dgm:spPr/>
      <dgm:t>
        <a:bodyPr/>
        <a:lstStyle/>
        <a:p>
          <a:pPr rtl="0"/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На 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мониторы ЕДДС дублируется видеосигнал от 16 видеокамер АПК «Безопасный город» с сервера МО МВД России «Оленегорский»</a:t>
          </a:r>
          <a:r>
            <a:rPr lang="ru-RU" dirty="0" smtClean="0"/>
            <a:t>. </a:t>
          </a:r>
          <a:endParaRPr lang="ru-RU" dirty="0"/>
        </a:p>
      </dgm:t>
    </dgm:pt>
    <dgm:pt modelId="{315528BD-D447-4CB9-AF8A-CE6D947BB4DA}" type="parTrans" cxnId="{631DCA08-B2CB-478F-8C9D-9EADC528E84F}">
      <dgm:prSet/>
      <dgm:spPr/>
      <dgm:t>
        <a:bodyPr/>
        <a:lstStyle/>
        <a:p>
          <a:endParaRPr lang="ru-RU"/>
        </a:p>
      </dgm:t>
    </dgm:pt>
    <dgm:pt modelId="{6F23557B-2D17-4E6A-9F9A-96FE79E2B6D7}" type="sibTrans" cxnId="{631DCA08-B2CB-478F-8C9D-9EADC528E84F}">
      <dgm:prSet/>
      <dgm:spPr/>
      <dgm:t>
        <a:bodyPr/>
        <a:lstStyle/>
        <a:p>
          <a:endParaRPr lang="ru-RU"/>
        </a:p>
      </dgm:t>
    </dgm:pt>
    <dgm:pt modelId="{25177364-D43D-403F-BB20-0BDFE822DEAF}" type="pres">
      <dgm:prSet presAssocID="{C365BCCB-1BA7-4A97-84F9-1D8E48C8FC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5ADEAD-AE78-4BDC-9764-B081E12E4BDA}" type="pres">
      <dgm:prSet presAssocID="{06020FBE-35B9-4449-9920-FD99325F0076}" presName="parentText" presStyleLbl="node1" presStyleIdx="0" presStyleCnt="3" custScaleY="29538" custLinFactNeighborX="-21969" custLinFactNeighborY="67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E33189-EE2A-4258-89EE-D4E39764D469}" type="pres">
      <dgm:prSet presAssocID="{28608234-FAFB-4C4C-A09B-8FBFBF449639}" presName="spacer" presStyleCnt="0"/>
      <dgm:spPr/>
    </dgm:pt>
    <dgm:pt modelId="{008C9F85-659A-49BA-8467-968CCCF33175}" type="pres">
      <dgm:prSet presAssocID="{EE1C0145-1ED0-4934-8942-C0430E46E5C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1C03B7-B9CF-4AFB-90B3-6B712E73FB5F}" type="pres">
      <dgm:prSet presAssocID="{1C5D6D90-AB84-407A-A956-F426134D9B9B}" presName="spacer" presStyleCnt="0"/>
      <dgm:spPr/>
    </dgm:pt>
    <dgm:pt modelId="{E34463DB-20E6-4ACD-AC83-61BD633A1C54}" type="pres">
      <dgm:prSet presAssocID="{D64454F1-8BF1-4093-B071-CC37B4B3294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8BA2AF-BB87-49A8-AA06-A5D9D11CDD91}" type="presOf" srcId="{D64454F1-8BF1-4093-B071-CC37B4B3294B}" destId="{E34463DB-20E6-4ACD-AC83-61BD633A1C54}" srcOrd="0" destOrd="0" presId="urn:microsoft.com/office/officeart/2005/8/layout/vList2"/>
    <dgm:cxn modelId="{631DCA08-B2CB-478F-8C9D-9EADC528E84F}" srcId="{C365BCCB-1BA7-4A97-84F9-1D8E48C8FCC7}" destId="{D64454F1-8BF1-4093-B071-CC37B4B3294B}" srcOrd="2" destOrd="0" parTransId="{315528BD-D447-4CB9-AF8A-CE6D947BB4DA}" sibTransId="{6F23557B-2D17-4E6A-9F9A-96FE79E2B6D7}"/>
    <dgm:cxn modelId="{6ACAF1AF-5F2C-414F-8EE1-14AEA1C16F06}" type="presOf" srcId="{C365BCCB-1BA7-4A97-84F9-1D8E48C8FCC7}" destId="{25177364-D43D-403F-BB20-0BDFE822DEAF}" srcOrd="0" destOrd="0" presId="urn:microsoft.com/office/officeart/2005/8/layout/vList2"/>
    <dgm:cxn modelId="{830CE152-B67F-4788-AB26-D586D227DDE9}" type="presOf" srcId="{06020FBE-35B9-4449-9920-FD99325F0076}" destId="{CF5ADEAD-AE78-4BDC-9764-B081E12E4BDA}" srcOrd="0" destOrd="0" presId="urn:microsoft.com/office/officeart/2005/8/layout/vList2"/>
    <dgm:cxn modelId="{D6246DE7-F99E-4E29-B04A-54EBA9803CA7}" srcId="{C365BCCB-1BA7-4A97-84F9-1D8E48C8FCC7}" destId="{06020FBE-35B9-4449-9920-FD99325F0076}" srcOrd="0" destOrd="0" parTransId="{0BB7C2AF-B1E9-4940-AF15-3990A7A866B2}" sibTransId="{28608234-FAFB-4C4C-A09B-8FBFBF449639}"/>
    <dgm:cxn modelId="{328107D7-5EDB-4664-8565-FB9A115D63D3}" srcId="{C365BCCB-1BA7-4A97-84F9-1D8E48C8FCC7}" destId="{EE1C0145-1ED0-4934-8942-C0430E46E5CB}" srcOrd="1" destOrd="0" parTransId="{9AF77B12-6539-495C-896F-5357E6D9B3A7}" sibTransId="{1C5D6D90-AB84-407A-A956-F426134D9B9B}"/>
    <dgm:cxn modelId="{D2E52471-98EF-471D-9EC2-819086B60871}" type="presOf" srcId="{EE1C0145-1ED0-4934-8942-C0430E46E5CB}" destId="{008C9F85-659A-49BA-8467-968CCCF33175}" srcOrd="0" destOrd="0" presId="urn:microsoft.com/office/officeart/2005/8/layout/vList2"/>
    <dgm:cxn modelId="{77A37D6A-B508-44DE-9DF6-169C79B38D4C}" type="presParOf" srcId="{25177364-D43D-403F-BB20-0BDFE822DEAF}" destId="{CF5ADEAD-AE78-4BDC-9764-B081E12E4BDA}" srcOrd="0" destOrd="0" presId="urn:microsoft.com/office/officeart/2005/8/layout/vList2"/>
    <dgm:cxn modelId="{753741C6-A842-46F3-9287-50B17664AF4C}" type="presParOf" srcId="{25177364-D43D-403F-BB20-0BDFE822DEAF}" destId="{78E33189-EE2A-4258-89EE-D4E39764D469}" srcOrd="1" destOrd="0" presId="urn:microsoft.com/office/officeart/2005/8/layout/vList2"/>
    <dgm:cxn modelId="{A8E39CB4-2FE5-458E-8716-A56F70F744D4}" type="presParOf" srcId="{25177364-D43D-403F-BB20-0BDFE822DEAF}" destId="{008C9F85-659A-49BA-8467-968CCCF33175}" srcOrd="2" destOrd="0" presId="urn:microsoft.com/office/officeart/2005/8/layout/vList2"/>
    <dgm:cxn modelId="{60E26BF6-D303-4C7B-88A3-6FEAC6C4F52A}" type="presParOf" srcId="{25177364-D43D-403F-BB20-0BDFE822DEAF}" destId="{041C03B7-B9CF-4AFB-90B3-6B712E73FB5F}" srcOrd="3" destOrd="0" presId="urn:microsoft.com/office/officeart/2005/8/layout/vList2"/>
    <dgm:cxn modelId="{846A0571-F86A-436E-A755-2070951E66AD}" type="presParOf" srcId="{25177364-D43D-403F-BB20-0BDFE822DEAF}" destId="{E34463DB-20E6-4ACD-AC83-61BD633A1C5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4875CAE-AD0B-4D72-AA7F-0C72F8A958B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3F5406-6AA6-4BB3-9083-1635F8172927}">
      <dgm:prSet custT="1"/>
      <dgm:spPr/>
      <dgm:t>
        <a:bodyPr/>
        <a:lstStyle/>
        <a:p>
          <a:pPr rtl="0"/>
          <a:r>
            <a:rPr lang="ru-RU" sz="1800" dirty="0" smtClean="0"/>
            <a:t>Увеличение количества уличных видеокамер</a:t>
          </a:r>
          <a:endParaRPr lang="ru-RU" sz="1800" dirty="0"/>
        </a:p>
      </dgm:t>
    </dgm:pt>
    <dgm:pt modelId="{F2122D7B-AAAC-42DC-90A8-F7673090D43E}" type="parTrans" cxnId="{DAD72D5F-363B-4452-ABC0-3707FE38C6F1}">
      <dgm:prSet/>
      <dgm:spPr/>
      <dgm:t>
        <a:bodyPr/>
        <a:lstStyle/>
        <a:p>
          <a:endParaRPr lang="ru-RU"/>
        </a:p>
      </dgm:t>
    </dgm:pt>
    <dgm:pt modelId="{5B847D8B-EB90-4FDE-B90C-9435AC94D878}" type="sibTrans" cxnId="{DAD72D5F-363B-4452-ABC0-3707FE38C6F1}">
      <dgm:prSet/>
      <dgm:spPr/>
      <dgm:t>
        <a:bodyPr/>
        <a:lstStyle/>
        <a:p>
          <a:endParaRPr lang="ru-RU"/>
        </a:p>
      </dgm:t>
    </dgm:pt>
    <dgm:pt modelId="{28A8828C-AB29-4B9A-B5B1-83061B27A5AA}">
      <dgm:prSet custT="1"/>
      <dgm:spPr/>
      <dgm:t>
        <a:bodyPr/>
        <a:lstStyle/>
        <a:p>
          <a:pPr rtl="0"/>
          <a:r>
            <a:rPr lang="ru-RU" sz="1800" dirty="0" smtClean="0"/>
            <a:t>Приобретение сервера в МКУ «УГХ» г. Оленегорска</a:t>
          </a:r>
          <a:endParaRPr lang="ru-RU" sz="1800" dirty="0"/>
        </a:p>
      </dgm:t>
    </dgm:pt>
    <dgm:pt modelId="{22CEE41C-784F-4F05-96D6-11AFA547A410}" type="parTrans" cxnId="{62FD6EEF-7F18-41B9-A5A1-E9452B4D1745}">
      <dgm:prSet/>
      <dgm:spPr/>
      <dgm:t>
        <a:bodyPr/>
        <a:lstStyle/>
        <a:p>
          <a:endParaRPr lang="ru-RU"/>
        </a:p>
      </dgm:t>
    </dgm:pt>
    <dgm:pt modelId="{BBA4FBDF-634E-4FF7-ADA1-069CE5D654D6}" type="sibTrans" cxnId="{62FD6EEF-7F18-41B9-A5A1-E9452B4D1745}">
      <dgm:prSet/>
      <dgm:spPr/>
      <dgm:t>
        <a:bodyPr/>
        <a:lstStyle/>
        <a:p>
          <a:endParaRPr lang="ru-RU"/>
        </a:p>
      </dgm:t>
    </dgm:pt>
    <dgm:pt modelId="{099A409B-489E-4018-A114-5CBDB2786913}">
      <dgm:prSet custT="1"/>
      <dgm:spPr/>
      <dgm:t>
        <a:bodyPr/>
        <a:lstStyle/>
        <a:p>
          <a:pPr rtl="0"/>
          <a:r>
            <a:rPr lang="ru-RU" sz="1800" dirty="0" smtClean="0"/>
            <a:t>Подключение периметрального видеонаблюдения объектов образования к оптоволоконной линии, с последующим выводом информации на видеомониторы ЕДДС и МО МВД России «Оленегорский»</a:t>
          </a:r>
          <a:endParaRPr lang="ru-RU" sz="1800" dirty="0"/>
        </a:p>
      </dgm:t>
    </dgm:pt>
    <dgm:pt modelId="{C5E50D4A-DEFA-4461-8458-5E099B8C61C4}" type="parTrans" cxnId="{B7A8B915-1440-4A9C-9C2D-82EF648020F2}">
      <dgm:prSet/>
      <dgm:spPr/>
      <dgm:t>
        <a:bodyPr/>
        <a:lstStyle/>
        <a:p>
          <a:endParaRPr lang="ru-RU"/>
        </a:p>
      </dgm:t>
    </dgm:pt>
    <dgm:pt modelId="{1A80FFE8-1351-4A24-A59A-71E25DB7B70F}" type="sibTrans" cxnId="{B7A8B915-1440-4A9C-9C2D-82EF648020F2}">
      <dgm:prSet/>
      <dgm:spPr/>
      <dgm:t>
        <a:bodyPr/>
        <a:lstStyle/>
        <a:p>
          <a:endParaRPr lang="ru-RU"/>
        </a:p>
      </dgm:t>
    </dgm:pt>
    <dgm:pt modelId="{D3CC59E9-2BFD-4BF0-964C-43BD5FB0820D}">
      <dgm:prSet custT="1"/>
      <dgm:spPr/>
      <dgm:t>
        <a:bodyPr/>
        <a:lstStyle/>
        <a:p>
          <a:pPr rtl="0"/>
          <a:r>
            <a:rPr lang="ru-RU" sz="1800" dirty="0" smtClean="0"/>
            <a:t>Объединение городских служб в единую адаптированную систему сбора и анализа данных путем внедрения единого программного обеспечения</a:t>
          </a:r>
          <a:endParaRPr lang="ru-RU" sz="1800" dirty="0"/>
        </a:p>
      </dgm:t>
    </dgm:pt>
    <dgm:pt modelId="{7F20DA28-D053-4129-B6F5-045ECAB0E470}" type="parTrans" cxnId="{A05C6147-143B-4A67-B01B-AAB8FE362B4E}">
      <dgm:prSet/>
      <dgm:spPr/>
      <dgm:t>
        <a:bodyPr/>
        <a:lstStyle/>
        <a:p>
          <a:endParaRPr lang="ru-RU"/>
        </a:p>
      </dgm:t>
    </dgm:pt>
    <dgm:pt modelId="{6F68AE34-2273-437B-82E4-682D3D9603D7}" type="sibTrans" cxnId="{A05C6147-143B-4A67-B01B-AAB8FE362B4E}">
      <dgm:prSet/>
      <dgm:spPr/>
      <dgm:t>
        <a:bodyPr/>
        <a:lstStyle/>
        <a:p>
          <a:endParaRPr lang="ru-RU"/>
        </a:p>
      </dgm:t>
    </dgm:pt>
    <dgm:pt modelId="{29B8B471-E273-475B-95D9-5D8E33453AB6}" type="pres">
      <dgm:prSet presAssocID="{44875CAE-AD0B-4D72-AA7F-0C72F8A958B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EAF370-02B1-4AED-859D-A1CBD2FBE071}" type="pres">
      <dgm:prSet presAssocID="{2F3F5406-6AA6-4BB3-9083-1635F8172927}" presName="parentText" presStyleLbl="node1" presStyleIdx="0" presStyleCnt="4" custLinFactY="-6329" custLinFactNeighborX="1034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86B5A9-B960-435D-9721-9A0244C92B8C}" type="pres">
      <dgm:prSet presAssocID="{5B847D8B-EB90-4FDE-B90C-9435AC94D878}" presName="spacer" presStyleCnt="0"/>
      <dgm:spPr/>
    </dgm:pt>
    <dgm:pt modelId="{92F6C48E-9131-470C-952E-E95D19EE06B3}" type="pres">
      <dgm:prSet presAssocID="{28A8828C-AB29-4B9A-B5B1-83061B27A5AA}" presName="parentText" presStyleLbl="node1" presStyleIdx="1" presStyleCnt="4" custLinFactNeighborX="0" custLinFactNeighborY="96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E562B8-B086-4C12-B20A-B8A8CBE392A3}" type="pres">
      <dgm:prSet presAssocID="{BBA4FBDF-634E-4FF7-ADA1-069CE5D654D6}" presName="spacer" presStyleCnt="0"/>
      <dgm:spPr/>
    </dgm:pt>
    <dgm:pt modelId="{4E01C0E8-5830-480E-9139-441989915BF4}" type="pres">
      <dgm:prSet presAssocID="{099A409B-489E-4018-A114-5CBDB278691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CF6A6B-B57E-4D35-B40D-C3C4EA8B1771}" type="pres">
      <dgm:prSet presAssocID="{1A80FFE8-1351-4A24-A59A-71E25DB7B70F}" presName="spacer" presStyleCnt="0"/>
      <dgm:spPr/>
    </dgm:pt>
    <dgm:pt modelId="{70CF6B03-EF00-4187-81FC-88E7CC7F7C53}" type="pres">
      <dgm:prSet presAssocID="{D3CC59E9-2BFD-4BF0-964C-43BD5FB0820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0ADD54-7F1A-4122-A0DE-31D4E6E59CD9}" type="presOf" srcId="{099A409B-489E-4018-A114-5CBDB2786913}" destId="{4E01C0E8-5830-480E-9139-441989915BF4}" srcOrd="0" destOrd="0" presId="urn:microsoft.com/office/officeart/2005/8/layout/vList2"/>
    <dgm:cxn modelId="{B7A8B915-1440-4A9C-9C2D-82EF648020F2}" srcId="{44875CAE-AD0B-4D72-AA7F-0C72F8A958B9}" destId="{099A409B-489E-4018-A114-5CBDB2786913}" srcOrd="2" destOrd="0" parTransId="{C5E50D4A-DEFA-4461-8458-5E099B8C61C4}" sibTransId="{1A80FFE8-1351-4A24-A59A-71E25DB7B70F}"/>
    <dgm:cxn modelId="{2ED59D18-A678-41D6-AD89-45357DD138EA}" type="presOf" srcId="{28A8828C-AB29-4B9A-B5B1-83061B27A5AA}" destId="{92F6C48E-9131-470C-952E-E95D19EE06B3}" srcOrd="0" destOrd="0" presId="urn:microsoft.com/office/officeart/2005/8/layout/vList2"/>
    <dgm:cxn modelId="{D5C3E0BE-C533-4846-9DDE-9F18CF0102FD}" type="presOf" srcId="{2F3F5406-6AA6-4BB3-9083-1635F8172927}" destId="{A8EAF370-02B1-4AED-859D-A1CBD2FBE071}" srcOrd="0" destOrd="0" presId="urn:microsoft.com/office/officeart/2005/8/layout/vList2"/>
    <dgm:cxn modelId="{DAD72D5F-363B-4452-ABC0-3707FE38C6F1}" srcId="{44875CAE-AD0B-4D72-AA7F-0C72F8A958B9}" destId="{2F3F5406-6AA6-4BB3-9083-1635F8172927}" srcOrd="0" destOrd="0" parTransId="{F2122D7B-AAAC-42DC-90A8-F7673090D43E}" sibTransId="{5B847D8B-EB90-4FDE-B90C-9435AC94D878}"/>
    <dgm:cxn modelId="{2577A7DF-DE3E-48FC-A26D-3390A3C92F4D}" type="presOf" srcId="{D3CC59E9-2BFD-4BF0-964C-43BD5FB0820D}" destId="{70CF6B03-EF00-4187-81FC-88E7CC7F7C53}" srcOrd="0" destOrd="0" presId="urn:microsoft.com/office/officeart/2005/8/layout/vList2"/>
    <dgm:cxn modelId="{30C577A7-57B0-4810-949E-C2EAB8D19C3C}" type="presOf" srcId="{44875CAE-AD0B-4D72-AA7F-0C72F8A958B9}" destId="{29B8B471-E273-475B-95D9-5D8E33453AB6}" srcOrd="0" destOrd="0" presId="urn:microsoft.com/office/officeart/2005/8/layout/vList2"/>
    <dgm:cxn modelId="{62FD6EEF-7F18-41B9-A5A1-E9452B4D1745}" srcId="{44875CAE-AD0B-4D72-AA7F-0C72F8A958B9}" destId="{28A8828C-AB29-4B9A-B5B1-83061B27A5AA}" srcOrd="1" destOrd="0" parTransId="{22CEE41C-784F-4F05-96D6-11AFA547A410}" sibTransId="{BBA4FBDF-634E-4FF7-ADA1-069CE5D654D6}"/>
    <dgm:cxn modelId="{A05C6147-143B-4A67-B01B-AAB8FE362B4E}" srcId="{44875CAE-AD0B-4D72-AA7F-0C72F8A958B9}" destId="{D3CC59E9-2BFD-4BF0-964C-43BD5FB0820D}" srcOrd="3" destOrd="0" parTransId="{7F20DA28-D053-4129-B6F5-045ECAB0E470}" sibTransId="{6F68AE34-2273-437B-82E4-682D3D9603D7}"/>
    <dgm:cxn modelId="{752B631B-7DD3-47AD-B01A-EC0D6CC4E363}" type="presParOf" srcId="{29B8B471-E273-475B-95D9-5D8E33453AB6}" destId="{A8EAF370-02B1-4AED-859D-A1CBD2FBE071}" srcOrd="0" destOrd="0" presId="urn:microsoft.com/office/officeart/2005/8/layout/vList2"/>
    <dgm:cxn modelId="{015C2A94-547C-486C-B9E2-42E5EF8B5592}" type="presParOf" srcId="{29B8B471-E273-475B-95D9-5D8E33453AB6}" destId="{1B86B5A9-B960-435D-9721-9A0244C92B8C}" srcOrd="1" destOrd="0" presId="urn:microsoft.com/office/officeart/2005/8/layout/vList2"/>
    <dgm:cxn modelId="{4ECE963A-B527-476D-B58B-0208D699DDD1}" type="presParOf" srcId="{29B8B471-E273-475B-95D9-5D8E33453AB6}" destId="{92F6C48E-9131-470C-952E-E95D19EE06B3}" srcOrd="2" destOrd="0" presId="urn:microsoft.com/office/officeart/2005/8/layout/vList2"/>
    <dgm:cxn modelId="{EB9F3698-ED65-4245-85B6-703F2B0A6B04}" type="presParOf" srcId="{29B8B471-E273-475B-95D9-5D8E33453AB6}" destId="{53E562B8-B086-4C12-B20A-B8A8CBE392A3}" srcOrd="3" destOrd="0" presId="urn:microsoft.com/office/officeart/2005/8/layout/vList2"/>
    <dgm:cxn modelId="{CF76B3A2-D8B9-486F-BF83-8AB52E24FF1C}" type="presParOf" srcId="{29B8B471-E273-475B-95D9-5D8E33453AB6}" destId="{4E01C0E8-5830-480E-9139-441989915BF4}" srcOrd="4" destOrd="0" presId="urn:microsoft.com/office/officeart/2005/8/layout/vList2"/>
    <dgm:cxn modelId="{5B167305-4B6E-4F39-A03B-A4EC9B3ED510}" type="presParOf" srcId="{29B8B471-E273-475B-95D9-5D8E33453AB6}" destId="{32CF6A6B-B57E-4D35-B40D-C3C4EA8B1771}" srcOrd="5" destOrd="0" presId="urn:microsoft.com/office/officeart/2005/8/layout/vList2"/>
    <dgm:cxn modelId="{70741239-8B83-43A5-8048-25F5C6618EF4}" type="presParOf" srcId="{29B8B471-E273-475B-95D9-5D8E33453AB6}" destId="{70CF6B03-EF00-4187-81FC-88E7CC7F7C5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AABFC52-821B-43E2-AD68-B996CA34BBE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4569AA-B80C-4525-82B8-50E9C49EAC37}">
      <dgm:prSet custT="1"/>
      <dgm:spPr/>
      <dgm:t>
        <a:bodyPr/>
        <a:lstStyle/>
        <a:p>
          <a:pPr rtl="0"/>
          <a:r>
            <a:rPr lang="ru-RU" sz="2000" dirty="0" smtClean="0"/>
            <a:t>Дружинники прошли обучение по правовым вопросам и физической подготовке</a:t>
          </a:r>
          <a:endParaRPr lang="ru-RU" sz="2000" dirty="0"/>
        </a:p>
      </dgm:t>
    </dgm:pt>
    <dgm:pt modelId="{5A86DC59-100A-499C-9FCF-F57301FDC9E3}" type="parTrans" cxnId="{111F5F81-5DC6-43E2-B773-F625CBF814AC}">
      <dgm:prSet/>
      <dgm:spPr/>
      <dgm:t>
        <a:bodyPr/>
        <a:lstStyle/>
        <a:p>
          <a:endParaRPr lang="ru-RU"/>
        </a:p>
      </dgm:t>
    </dgm:pt>
    <dgm:pt modelId="{1C4CD100-809F-4878-B540-0C00D20B40A9}" type="sibTrans" cxnId="{111F5F81-5DC6-43E2-B773-F625CBF814AC}">
      <dgm:prSet/>
      <dgm:spPr/>
      <dgm:t>
        <a:bodyPr/>
        <a:lstStyle/>
        <a:p>
          <a:endParaRPr lang="ru-RU"/>
        </a:p>
      </dgm:t>
    </dgm:pt>
    <dgm:pt modelId="{6960FEB0-5780-436A-B776-5BFBC0C13FFF}" type="pres">
      <dgm:prSet presAssocID="{CAABFC52-821B-43E2-AD68-B996CA34BBE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E97350-3323-405D-9DD0-85D4E781081A}" type="pres">
      <dgm:prSet presAssocID="{074569AA-B80C-4525-82B8-50E9C49EAC3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1F5F81-5DC6-43E2-B773-F625CBF814AC}" srcId="{CAABFC52-821B-43E2-AD68-B996CA34BBE3}" destId="{074569AA-B80C-4525-82B8-50E9C49EAC37}" srcOrd="0" destOrd="0" parTransId="{5A86DC59-100A-499C-9FCF-F57301FDC9E3}" sibTransId="{1C4CD100-809F-4878-B540-0C00D20B40A9}"/>
    <dgm:cxn modelId="{8533C68E-3F8A-466A-BBB3-BFECD61D4F9C}" type="presOf" srcId="{CAABFC52-821B-43E2-AD68-B996CA34BBE3}" destId="{6960FEB0-5780-436A-B776-5BFBC0C13FFF}" srcOrd="0" destOrd="0" presId="urn:microsoft.com/office/officeart/2005/8/layout/vList2"/>
    <dgm:cxn modelId="{44FBA999-6C7B-4B70-95C5-752451BB8DD6}" type="presOf" srcId="{074569AA-B80C-4525-82B8-50E9C49EAC37}" destId="{6CE97350-3323-405D-9DD0-85D4E781081A}" srcOrd="0" destOrd="0" presId="urn:microsoft.com/office/officeart/2005/8/layout/vList2"/>
    <dgm:cxn modelId="{EF837856-95A0-4C78-8D0C-29642A4786E9}" type="presParOf" srcId="{6960FEB0-5780-436A-B776-5BFBC0C13FFF}" destId="{6CE97350-3323-405D-9DD0-85D4E781081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75CA16B-806D-40DB-AA3F-A40FBFC160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7434A1-47B0-49B4-84B9-ACB85B88FD1C}" type="pres">
      <dgm:prSet presAssocID="{F75CA16B-806D-40DB-AA3F-A40FBFC1608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562AA0C-ADC6-43F7-B817-4902364DAFF9}" type="presOf" srcId="{F75CA16B-806D-40DB-AA3F-A40FBFC1608D}" destId="{317434A1-47B0-49B4-84B9-ACB85B88FD1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4264E8C-A55D-41B9-A822-255A848639B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59F2778-FFBC-4A2E-88DF-4466D041FCFC}">
      <dgm:prSet/>
      <dgm:spPr/>
      <dgm:t>
        <a:bodyPr/>
        <a:lstStyle/>
        <a:p>
          <a:pPr rtl="0"/>
          <a:r>
            <a:rPr lang="ru-RU" dirty="0" smtClean="0"/>
            <a:t>Организовано личное страхование участников ОНД</a:t>
          </a:r>
          <a:endParaRPr lang="ru-RU" dirty="0"/>
        </a:p>
      </dgm:t>
    </dgm:pt>
    <dgm:pt modelId="{05432986-1D29-4271-9CBB-11C936C1B0EA}" type="parTrans" cxnId="{1CE92F38-F6D1-4934-A178-9D730DBED5FA}">
      <dgm:prSet/>
      <dgm:spPr/>
      <dgm:t>
        <a:bodyPr/>
        <a:lstStyle/>
        <a:p>
          <a:endParaRPr lang="ru-RU"/>
        </a:p>
      </dgm:t>
    </dgm:pt>
    <dgm:pt modelId="{1D0F8769-75D5-46B8-B4F0-9B0E377B8F2D}" type="sibTrans" cxnId="{1CE92F38-F6D1-4934-A178-9D730DBED5FA}">
      <dgm:prSet/>
      <dgm:spPr/>
      <dgm:t>
        <a:bodyPr/>
        <a:lstStyle/>
        <a:p>
          <a:endParaRPr lang="ru-RU"/>
        </a:p>
      </dgm:t>
    </dgm:pt>
    <dgm:pt modelId="{2F701745-5BD4-44F0-B6E2-BA28E8DCD68F}">
      <dgm:prSet/>
      <dgm:spPr/>
      <dgm:t>
        <a:bodyPr/>
        <a:lstStyle/>
        <a:p>
          <a:pPr rtl="0"/>
          <a:r>
            <a:rPr lang="ru-RU" dirty="0" smtClean="0"/>
            <a:t>Поставлена задача по увеличению количества дружинников.</a:t>
          </a:r>
          <a:endParaRPr lang="ru-RU" dirty="0"/>
        </a:p>
      </dgm:t>
    </dgm:pt>
    <dgm:pt modelId="{D461E446-946B-492E-B090-89F1796F01C6}" type="parTrans" cxnId="{E0EE1252-9CB2-45DB-B51F-CCC93E01EB97}">
      <dgm:prSet/>
      <dgm:spPr/>
      <dgm:t>
        <a:bodyPr/>
        <a:lstStyle/>
        <a:p>
          <a:endParaRPr lang="ru-RU"/>
        </a:p>
      </dgm:t>
    </dgm:pt>
    <dgm:pt modelId="{C794FF8A-12ED-4A90-AF44-37663E35014E}" type="sibTrans" cxnId="{E0EE1252-9CB2-45DB-B51F-CCC93E01EB97}">
      <dgm:prSet/>
      <dgm:spPr/>
      <dgm:t>
        <a:bodyPr/>
        <a:lstStyle/>
        <a:p>
          <a:endParaRPr lang="ru-RU"/>
        </a:p>
      </dgm:t>
    </dgm:pt>
    <dgm:pt modelId="{9AC2CEE7-62E4-4CEE-9CBC-79AE7B6F8B30}" type="pres">
      <dgm:prSet presAssocID="{24264E8C-A55D-41B9-A822-255A848639B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6CB229-7399-45FD-8130-DD9790D23B44}" type="pres">
      <dgm:prSet presAssocID="{A59F2778-FFBC-4A2E-88DF-4466D041FCF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BE239D-57F0-4566-AF0E-DF3B2474293C}" type="pres">
      <dgm:prSet presAssocID="{1D0F8769-75D5-46B8-B4F0-9B0E377B8F2D}" presName="spacer" presStyleCnt="0"/>
      <dgm:spPr/>
    </dgm:pt>
    <dgm:pt modelId="{2F49F6DC-A785-4FC6-96E1-77499F96D755}" type="pres">
      <dgm:prSet presAssocID="{2F701745-5BD4-44F0-B6E2-BA28E8DCD68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EE1252-9CB2-45DB-B51F-CCC93E01EB97}" srcId="{24264E8C-A55D-41B9-A822-255A848639BD}" destId="{2F701745-5BD4-44F0-B6E2-BA28E8DCD68F}" srcOrd="1" destOrd="0" parTransId="{D461E446-946B-492E-B090-89F1796F01C6}" sibTransId="{C794FF8A-12ED-4A90-AF44-37663E35014E}"/>
    <dgm:cxn modelId="{1CE92F38-F6D1-4934-A178-9D730DBED5FA}" srcId="{24264E8C-A55D-41B9-A822-255A848639BD}" destId="{A59F2778-FFBC-4A2E-88DF-4466D041FCFC}" srcOrd="0" destOrd="0" parTransId="{05432986-1D29-4271-9CBB-11C936C1B0EA}" sibTransId="{1D0F8769-75D5-46B8-B4F0-9B0E377B8F2D}"/>
    <dgm:cxn modelId="{48797BCE-B855-4E97-AD6D-27FB0FBB6D68}" type="presOf" srcId="{2F701745-5BD4-44F0-B6E2-BA28E8DCD68F}" destId="{2F49F6DC-A785-4FC6-96E1-77499F96D755}" srcOrd="0" destOrd="0" presId="urn:microsoft.com/office/officeart/2005/8/layout/vList2"/>
    <dgm:cxn modelId="{CB96F21F-D1A9-46FC-9321-9E80FC580D2F}" type="presOf" srcId="{A59F2778-FFBC-4A2E-88DF-4466D041FCFC}" destId="{9C6CB229-7399-45FD-8130-DD9790D23B44}" srcOrd="0" destOrd="0" presId="urn:microsoft.com/office/officeart/2005/8/layout/vList2"/>
    <dgm:cxn modelId="{1EEDF074-9924-42E6-B9A7-06280D1110F2}" type="presOf" srcId="{24264E8C-A55D-41B9-A822-255A848639BD}" destId="{9AC2CEE7-62E4-4CEE-9CBC-79AE7B6F8B30}" srcOrd="0" destOrd="0" presId="urn:microsoft.com/office/officeart/2005/8/layout/vList2"/>
    <dgm:cxn modelId="{0F8547C3-8B19-460F-B54C-AF56A796DE30}" type="presParOf" srcId="{9AC2CEE7-62E4-4CEE-9CBC-79AE7B6F8B30}" destId="{9C6CB229-7399-45FD-8130-DD9790D23B44}" srcOrd="0" destOrd="0" presId="urn:microsoft.com/office/officeart/2005/8/layout/vList2"/>
    <dgm:cxn modelId="{1429F547-D150-4320-B135-62B2F9842967}" type="presParOf" srcId="{9AC2CEE7-62E4-4CEE-9CBC-79AE7B6F8B30}" destId="{7EBE239D-57F0-4566-AF0E-DF3B2474293C}" srcOrd="1" destOrd="0" presId="urn:microsoft.com/office/officeart/2005/8/layout/vList2"/>
    <dgm:cxn modelId="{86817478-BA6D-4FDE-95C7-F1415FE3BB2C}" type="presParOf" srcId="{9AC2CEE7-62E4-4CEE-9CBC-79AE7B6F8B30}" destId="{2F49F6DC-A785-4FC6-96E1-77499F96D75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06F5C8-9668-4623-8CD8-44B42CCF2529}">
      <dsp:nvSpPr>
        <dsp:cNvPr id="0" name=""/>
        <dsp:cNvSpPr/>
      </dsp:nvSpPr>
      <dsp:spPr>
        <a:xfrm>
          <a:off x="212400" y="19347"/>
          <a:ext cx="8344848" cy="32016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	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 использовании архивных данных с камер видеонаблюдения «по горячим следам»: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</a:t>
          </a: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2014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году – выявлено </a:t>
          </a: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административных правонарушения и раскрыто </a:t>
          </a: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преступление,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</a:t>
          </a: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2015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году - </a:t>
          </a: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правонарушений и </a:t>
          </a: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преступления,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прошедший период </a:t>
          </a: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2016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года - </a:t>
          </a: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преступлений.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8692" y="175639"/>
        <a:ext cx="8032264" cy="28890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5ADEAD-AE78-4BDC-9764-B081E12E4BDA}">
      <dsp:nvSpPr>
        <dsp:cNvPr id="0" name=""/>
        <dsp:cNvSpPr/>
      </dsp:nvSpPr>
      <dsp:spPr>
        <a:xfrm>
          <a:off x="0" y="64538"/>
          <a:ext cx="4064630" cy="4843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 1 апреля 2015 года</a:t>
          </a:r>
          <a:endParaRPr lang="ru-RU" sz="2000" kern="1200" dirty="0"/>
        </a:p>
      </dsp:txBody>
      <dsp:txXfrm>
        <a:off x="23645" y="88183"/>
        <a:ext cx="4017340" cy="437082"/>
      </dsp:txXfrm>
    </dsp:sp>
    <dsp:sp modelId="{008C9F85-659A-49BA-8467-968CCCF33175}">
      <dsp:nvSpPr>
        <dsp:cNvPr id="0" name=""/>
        <dsp:cNvSpPr/>
      </dsp:nvSpPr>
      <dsp:spPr>
        <a:xfrm>
          <a:off x="0" y="602622"/>
          <a:ext cx="4064630" cy="16398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Единая дежурно-диспетчерская служба (ЕДДС)МКУ «Управление городского хозяйства» г. Оленегорска. </a:t>
          </a:r>
          <a:endParaRPr lang="ru-RU" sz="2000" kern="1200" dirty="0"/>
        </a:p>
      </dsp:txBody>
      <dsp:txXfrm>
        <a:off x="80050" y="682672"/>
        <a:ext cx="3904530" cy="1479728"/>
      </dsp:txXfrm>
    </dsp:sp>
    <dsp:sp modelId="{E34463DB-20E6-4ACD-AC83-61BD633A1C54}">
      <dsp:nvSpPr>
        <dsp:cNvPr id="0" name=""/>
        <dsp:cNvSpPr/>
      </dsp:nvSpPr>
      <dsp:spPr>
        <a:xfrm>
          <a:off x="0" y="2300050"/>
          <a:ext cx="4064630" cy="16398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На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мониторы ЕДДС дублируется видеосигнал от 16 видеокамер АПК «Безопасный город» с сервера МО МВД России «Оленегорский»</a:t>
          </a:r>
          <a:r>
            <a:rPr lang="ru-RU" sz="2000" kern="1200" dirty="0" smtClean="0"/>
            <a:t>. </a:t>
          </a:r>
          <a:endParaRPr lang="ru-RU" sz="2000" kern="1200" dirty="0"/>
        </a:p>
      </dsp:txBody>
      <dsp:txXfrm>
        <a:off x="80050" y="2380100"/>
        <a:ext cx="3904530" cy="14797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EAF370-02B1-4AED-859D-A1CBD2FBE071}">
      <dsp:nvSpPr>
        <dsp:cNvPr id="0" name=""/>
        <dsp:cNvSpPr/>
      </dsp:nvSpPr>
      <dsp:spPr>
        <a:xfrm>
          <a:off x="0" y="0"/>
          <a:ext cx="8136904" cy="947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Увеличение количества уличных видеокамер</a:t>
          </a:r>
          <a:endParaRPr lang="ru-RU" sz="1800" kern="1200" dirty="0"/>
        </a:p>
      </dsp:txBody>
      <dsp:txXfrm>
        <a:off x="46263" y="46263"/>
        <a:ext cx="8044378" cy="855173"/>
      </dsp:txXfrm>
    </dsp:sp>
    <dsp:sp modelId="{92F6C48E-9131-470C-952E-E95D19EE06B3}">
      <dsp:nvSpPr>
        <dsp:cNvPr id="0" name=""/>
        <dsp:cNvSpPr/>
      </dsp:nvSpPr>
      <dsp:spPr>
        <a:xfrm>
          <a:off x="0" y="1008112"/>
          <a:ext cx="8136904" cy="947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Приобретение сервера в МКУ «УГХ» г. Оленегорска</a:t>
          </a:r>
          <a:endParaRPr lang="ru-RU" sz="1800" kern="1200" dirty="0"/>
        </a:p>
      </dsp:txBody>
      <dsp:txXfrm>
        <a:off x="46263" y="1054375"/>
        <a:ext cx="8044378" cy="855173"/>
      </dsp:txXfrm>
    </dsp:sp>
    <dsp:sp modelId="{4E01C0E8-5830-480E-9139-441989915BF4}">
      <dsp:nvSpPr>
        <dsp:cNvPr id="0" name=""/>
        <dsp:cNvSpPr/>
      </dsp:nvSpPr>
      <dsp:spPr>
        <a:xfrm>
          <a:off x="0" y="1987050"/>
          <a:ext cx="8136904" cy="947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Подключение периметрального видеонаблюдения объектов образования к оптоволоконной линии, с последующим выводом информации на видеомониторы ЕДДС и МО МВД России «Оленегорский»</a:t>
          </a:r>
          <a:endParaRPr lang="ru-RU" sz="1800" kern="1200" dirty="0"/>
        </a:p>
      </dsp:txBody>
      <dsp:txXfrm>
        <a:off x="46263" y="2033313"/>
        <a:ext cx="8044378" cy="855173"/>
      </dsp:txXfrm>
    </dsp:sp>
    <dsp:sp modelId="{70CF6B03-EF00-4187-81FC-88E7CC7F7C53}">
      <dsp:nvSpPr>
        <dsp:cNvPr id="0" name=""/>
        <dsp:cNvSpPr/>
      </dsp:nvSpPr>
      <dsp:spPr>
        <a:xfrm>
          <a:off x="0" y="2969309"/>
          <a:ext cx="8136904" cy="947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Объединение городских служб в единую адаптированную систему сбора и анализа данных путем внедрения единого программного обеспечения</a:t>
          </a:r>
          <a:endParaRPr lang="ru-RU" sz="1800" kern="1200" dirty="0"/>
        </a:p>
      </dsp:txBody>
      <dsp:txXfrm>
        <a:off x="46263" y="3015572"/>
        <a:ext cx="8044378" cy="8551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E97350-3323-405D-9DD0-85D4E781081A}">
      <dsp:nvSpPr>
        <dsp:cNvPr id="0" name=""/>
        <dsp:cNvSpPr/>
      </dsp:nvSpPr>
      <dsp:spPr>
        <a:xfrm>
          <a:off x="0" y="34541"/>
          <a:ext cx="4824536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Дружинники прошли обучение по правовым вопросам и физической подготовке</a:t>
          </a:r>
          <a:endParaRPr lang="ru-RU" sz="2000" kern="1200" dirty="0"/>
        </a:p>
      </dsp:txBody>
      <dsp:txXfrm>
        <a:off x="59399" y="93940"/>
        <a:ext cx="4705738" cy="10980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6CB229-7399-45FD-8130-DD9790D23B44}">
      <dsp:nvSpPr>
        <dsp:cNvPr id="0" name=""/>
        <dsp:cNvSpPr/>
      </dsp:nvSpPr>
      <dsp:spPr>
        <a:xfrm>
          <a:off x="0" y="24867"/>
          <a:ext cx="4824536" cy="7335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Организовано личное страхование участников ОНД</a:t>
          </a:r>
          <a:endParaRPr lang="ru-RU" sz="1900" kern="1200" dirty="0"/>
        </a:p>
      </dsp:txBody>
      <dsp:txXfrm>
        <a:off x="35811" y="60678"/>
        <a:ext cx="4752914" cy="661968"/>
      </dsp:txXfrm>
    </dsp:sp>
    <dsp:sp modelId="{2F49F6DC-A785-4FC6-96E1-77499F96D755}">
      <dsp:nvSpPr>
        <dsp:cNvPr id="0" name=""/>
        <dsp:cNvSpPr/>
      </dsp:nvSpPr>
      <dsp:spPr>
        <a:xfrm>
          <a:off x="0" y="813177"/>
          <a:ext cx="4824536" cy="7335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Поставлена задача по увеличению количества дружинников.</a:t>
          </a:r>
          <a:endParaRPr lang="ru-RU" sz="1900" kern="1200" dirty="0"/>
        </a:p>
      </dsp:txBody>
      <dsp:txXfrm>
        <a:off x="35811" y="848988"/>
        <a:ext cx="4752914" cy="6619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E7796-8049-4F1D-B937-FCEBFE473F5C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FE1A-372D-4625-9DFE-6DBB2710CE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E7796-8049-4F1D-B937-FCEBFE473F5C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FE1A-372D-4625-9DFE-6DBB2710CE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E7796-8049-4F1D-B937-FCEBFE473F5C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FE1A-372D-4625-9DFE-6DBB2710CE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E7796-8049-4F1D-B937-FCEBFE473F5C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FE1A-372D-4625-9DFE-6DBB2710CE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E7796-8049-4F1D-B937-FCEBFE473F5C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FE1A-372D-4625-9DFE-6DBB2710CE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E7796-8049-4F1D-B937-FCEBFE473F5C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FE1A-372D-4625-9DFE-6DBB2710CE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E7796-8049-4F1D-B937-FCEBFE473F5C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FE1A-372D-4625-9DFE-6DBB2710CE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E7796-8049-4F1D-B937-FCEBFE473F5C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FE1A-372D-4625-9DFE-6DBB2710CE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E7796-8049-4F1D-B937-FCEBFE473F5C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FE1A-372D-4625-9DFE-6DBB2710CE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E7796-8049-4F1D-B937-FCEBFE473F5C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FE1A-372D-4625-9DFE-6DBB2710CE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E7796-8049-4F1D-B937-FCEBFE473F5C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FE1A-372D-4625-9DFE-6DBB2710CE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B5E7796-8049-4F1D-B937-FCEBFE473F5C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409FE1A-372D-4625-9DFE-6DBB2710CE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6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8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13" Type="http://schemas.openxmlformats.org/officeDocument/2006/relationships/diagramColors" Target="../diagrams/colors5.xml"/><Relationship Id="rId18" Type="http://schemas.openxmlformats.org/officeDocument/2006/relationships/diagramColors" Target="../diagrams/colors6.xml"/><Relationship Id="rId3" Type="http://schemas.openxmlformats.org/officeDocument/2006/relationships/image" Target="../media/image9.png"/><Relationship Id="rId7" Type="http://schemas.openxmlformats.org/officeDocument/2006/relationships/diagramQuickStyle" Target="../diagrams/quickStyle4.xml"/><Relationship Id="rId12" Type="http://schemas.openxmlformats.org/officeDocument/2006/relationships/diagramQuickStyle" Target="../diagrams/quickStyle5.xml"/><Relationship Id="rId17" Type="http://schemas.openxmlformats.org/officeDocument/2006/relationships/diagramQuickStyle" Target="../diagrams/quickStyle6.xml"/><Relationship Id="rId2" Type="http://schemas.openxmlformats.org/officeDocument/2006/relationships/image" Target="../media/image8.png"/><Relationship Id="rId16" Type="http://schemas.openxmlformats.org/officeDocument/2006/relationships/diagramLayout" Target="../diagrams/layout6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11" Type="http://schemas.openxmlformats.org/officeDocument/2006/relationships/diagramLayout" Target="../diagrams/layout5.xml"/><Relationship Id="rId5" Type="http://schemas.openxmlformats.org/officeDocument/2006/relationships/diagramData" Target="../diagrams/data4.xml"/><Relationship Id="rId15" Type="http://schemas.openxmlformats.org/officeDocument/2006/relationships/diagramData" Target="../diagrams/data6.xml"/><Relationship Id="rId10" Type="http://schemas.openxmlformats.org/officeDocument/2006/relationships/diagramData" Target="../diagrams/data5.xml"/><Relationship Id="rId19" Type="http://schemas.microsoft.com/office/2007/relationships/diagramDrawing" Target="../diagrams/drawing6.xml"/><Relationship Id="rId4" Type="http://schemas.openxmlformats.org/officeDocument/2006/relationships/image" Target="../media/image10.jpeg"/><Relationship Id="rId9" Type="http://schemas.microsoft.com/office/2007/relationships/diagramDrawing" Target="../diagrams/drawing4.xml"/><Relationship Id="rId14" Type="http://schemas.microsoft.com/office/2007/relationships/diagramDrawing" Target="../diagrams/drawin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772816"/>
            <a:ext cx="8424936" cy="3084944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деятельности комиссии по  профилактике правонарушений муниципального образования город Оленегорск с подведомственной территорией.</a:t>
            </a:r>
          </a:p>
          <a:p>
            <a:pPr algn="ctr"/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 мерах по исполнению Федерального закона от 02.04.2014 «Об участии граждан в охране общественного порядка и развитию АПК «Безопасный город».</a:t>
            </a:r>
          </a:p>
          <a:p>
            <a:pPr algn="ctr"/>
            <a:endParaRPr lang="ru-RU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6974" y="188640"/>
            <a:ext cx="7772400" cy="1333472"/>
          </a:xfrm>
        </p:spPr>
        <p:txBody>
          <a:bodyPr>
            <a:normAutofit/>
          </a:bodyPr>
          <a:lstStyle/>
          <a:p>
            <a:pPr marL="182880" indent="0" algn="ctr">
              <a:lnSpc>
                <a:spcPct val="80000"/>
              </a:lnSpc>
              <a:buNone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города Оленегорска с подведомственной территорией  Мурманской области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герб новый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1075482" cy="1340768"/>
          </a:xfrm>
          <a:prstGeom prst="rect">
            <a:avLst/>
          </a:prstGeom>
        </p:spPr>
      </p:pic>
      <p:pic>
        <p:nvPicPr>
          <p:cNvPr id="7" name="Рисунок 6" descr="IMG_097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17032"/>
            <a:ext cx="9144002" cy="314096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1929155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 txBox="1">
            <a:spLocks/>
          </p:cNvSpPr>
          <p:nvPr/>
        </p:nvSpPr>
        <p:spPr>
          <a:xfrm>
            <a:off x="474535" y="2204864"/>
            <a:ext cx="822960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60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085850" cy="134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7" y="4941168"/>
            <a:ext cx="9113837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489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048" y="188640"/>
            <a:ext cx="8568952" cy="158417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Комиссия </a:t>
            </a:r>
            <a:b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профилактике правонарушений муниципального образования </a:t>
            </a:r>
            <a:b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город Оленегорск с подведомственной территорией</a:t>
            </a:r>
            <a:b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4797152"/>
            <a:ext cx="9111841" cy="2060849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герб новый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1075482" cy="134076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23529" y="3068960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(Постановление Администрации города Оленегорска</a:t>
            </a:r>
          </a:p>
          <a:p>
            <a:pPr algn="ctr"/>
            <a:r>
              <a:rPr lang="ru-RU" sz="2400" dirty="0" smtClean="0"/>
              <a:t> с подведомственной территорией от 18.04.2013 № 162)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9238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188640"/>
            <a:ext cx="5544616" cy="10081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Комиссия по профилактике правонарушений </a:t>
            </a:r>
            <a:b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муниципального образования город Оленегорск</a:t>
            </a:r>
            <a:b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 подведомственной территорией</a:t>
            </a: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4725144"/>
            <a:ext cx="9111841" cy="2132857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герб новый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1075482" cy="13407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47664" y="1124744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2016 год: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1628800"/>
            <a:ext cx="8136904" cy="576064"/>
          </a:xfrm>
          <a:prstGeom prst="round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bg1"/>
                </a:solidFill>
              </a:rPr>
              <a:t>О мерах по предупреждению домашнего насилия, профилактике экстремистских проявлений, в т.ч. в молодежной среде и сети Интернет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7544" y="2276872"/>
            <a:ext cx="8136904" cy="576064"/>
          </a:xfrm>
          <a:prstGeom prst="round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О деятельности «народных дружин» и развитии АПК «Безопасный город»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7544" y="2924944"/>
            <a:ext cx="8136904" cy="576064"/>
          </a:xfrm>
          <a:prstGeom prst="round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bg1"/>
                </a:solidFill>
              </a:rPr>
              <a:t>Об организации летней занятости детей и подростков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7544" y="3573016"/>
            <a:ext cx="8136904" cy="576064"/>
          </a:xfrm>
          <a:prstGeom prst="round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bg1"/>
                </a:solidFill>
              </a:rPr>
              <a:t>Об обеспечении правопорядка и безопасности в период подготовки и проведения выборов в единый день голосования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7544" y="4221088"/>
            <a:ext cx="8136904" cy="576064"/>
          </a:xfrm>
          <a:prstGeom prst="round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bg1"/>
                </a:solidFill>
              </a:rPr>
              <a:t>О квотировании рабочих мест для лиц освободившихся из МЛС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238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3275856" y="1556798"/>
            <a:ext cx="5472608" cy="720081"/>
            <a:chOff x="-1121308" y="5038381"/>
            <a:chExt cx="3384376" cy="972108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-1121308" y="5038381"/>
              <a:ext cx="3384376" cy="972108"/>
            </a:xfrm>
            <a:prstGeom prst="roundRect">
              <a:avLst/>
            </a:prstGeom>
            <a:solidFill>
              <a:srgbClr val="0070C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-497870" y="5135584"/>
              <a:ext cx="2167522" cy="7063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ru-RU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Видеонаблюдение</a:t>
              </a:r>
              <a:endPara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568952" cy="5760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Направления системы </a:t>
            </a:r>
            <a:b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АПК «Безопасный город»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4797152"/>
            <a:ext cx="9111841" cy="2060849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467544" y="3645024"/>
            <a:ext cx="5400600" cy="720080"/>
            <a:chOff x="1750036" y="390264"/>
            <a:chExt cx="3384376" cy="1008112"/>
          </a:xfrm>
          <a:solidFill>
            <a:srgbClr val="0070C0"/>
          </a:solidFill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1750036" y="390264"/>
              <a:ext cx="3384376" cy="1008112"/>
            </a:xfrm>
            <a:prstGeom prst="roundRect">
              <a:avLst/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840286" y="491075"/>
              <a:ext cx="3182873" cy="73250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ru-RU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Видеомониторинг</a:t>
              </a:r>
              <a:r>
                <a:rPr lang="ru-RU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обстановки</a:t>
              </a:r>
              <a:endPara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051720" y="2564904"/>
            <a:ext cx="5616624" cy="720080"/>
            <a:chOff x="3123358" y="8973620"/>
            <a:chExt cx="5988332" cy="1008112"/>
          </a:xfrm>
          <a:solidFill>
            <a:srgbClr val="0070C0"/>
          </a:solidFill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3200131" y="8973620"/>
              <a:ext cx="5812162" cy="1008112"/>
            </a:xfrm>
            <a:prstGeom prst="roundRect">
              <a:avLst/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123358" y="9074435"/>
              <a:ext cx="5988332" cy="73250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ru-RU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Сохранение архивных данных</a:t>
              </a:r>
              <a:endPara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3" name="Рисунок 12" descr="герб новый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1075482" cy="134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38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6624736" cy="1728192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Камеры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наружного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видеонаблюдения в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городе Оленегорске и н.п. Высокий </a:t>
            </a:r>
            <a:endParaRPr lang="ru-RU" sz="3200" dirty="0"/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4745822" y="2527807"/>
            <a:ext cx="1512168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>
            <a:endCxn id="15" idx="3"/>
          </p:cNvCxnSpPr>
          <p:nvPr/>
        </p:nvCxnSpPr>
        <p:spPr>
          <a:xfrm flipH="1" flipV="1">
            <a:off x="3203848" y="3140968"/>
            <a:ext cx="1512168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кругленный прямоугольник 5"/>
          <p:cNvSpPr/>
          <p:nvPr/>
        </p:nvSpPr>
        <p:spPr>
          <a:xfrm>
            <a:off x="3347864" y="3429000"/>
            <a:ext cx="2664296" cy="1008112"/>
          </a:xfrm>
          <a:prstGeom prst="roundRect">
            <a:avLst/>
          </a:prstGeom>
          <a:solidFill>
            <a:srgbClr val="0070C0"/>
          </a:solidFill>
          <a:ln w="28575"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290 видеокамер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3645024"/>
            <a:ext cx="252028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28575"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 МКУ «УГХ»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г. Оленегорска</a:t>
            </a:r>
            <a:endParaRPr lang="ru-RU" sz="1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00192" y="4581128"/>
            <a:ext cx="2520280" cy="720080"/>
          </a:xfrm>
          <a:prstGeom prst="roundRect">
            <a:avLst/>
          </a:prstGeom>
          <a:solidFill>
            <a:srgbClr val="0070C0"/>
          </a:solidFill>
          <a:ln w="28575"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здании МФЦ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560" y="4509120"/>
            <a:ext cx="2520280" cy="720080"/>
          </a:xfrm>
          <a:prstGeom prst="roundRect">
            <a:avLst/>
          </a:prstGeom>
          <a:solidFill>
            <a:srgbClr val="0070C0"/>
          </a:solidFill>
          <a:ln w="28575"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объектах социального назначения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51720" y="1916832"/>
            <a:ext cx="2304256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28575">
            <a:solidFill>
              <a:srgbClr val="0070C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184</a:t>
            </a:r>
            <a:r>
              <a:rPr lang="ru-RU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объектах образования</a:t>
            </a: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28184" y="2780928"/>
            <a:ext cx="2448272" cy="720080"/>
          </a:xfrm>
          <a:prstGeom prst="roundRect">
            <a:avLst/>
          </a:prstGeom>
          <a:solidFill>
            <a:srgbClr val="0070C0"/>
          </a:solidFill>
          <a:ln w="28575"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на объектах спорта и спортивных площадках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04048" y="1916832"/>
            <a:ext cx="2304256" cy="720080"/>
          </a:xfrm>
          <a:prstGeom prst="roundRect">
            <a:avLst/>
          </a:prstGeom>
          <a:solidFill>
            <a:srgbClr val="0070C0"/>
          </a:solidFill>
          <a:ln w="28575"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АПК</a:t>
            </a:r>
          </a:p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"Безопасный город"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48064" y="5445224"/>
            <a:ext cx="2304256" cy="720080"/>
          </a:xfrm>
          <a:prstGeom prst="roundRect">
            <a:avLst/>
          </a:prstGeom>
          <a:solidFill>
            <a:srgbClr val="0070C0"/>
          </a:solidFill>
          <a:ln w="28575"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АО «ОлТелеКом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516216" y="3645024"/>
            <a:ext cx="2448272" cy="720080"/>
          </a:xfrm>
          <a:prstGeom prst="roundRect">
            <a:avLst/>
          </a:prstGeom>
          <a:solidFill>
            <a:srgbClr val="0070C0"/>
          </a:solidFill>
          <a:ln w="28575"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многоквартирных домах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83568" y="2780928"/>
            <a:ext cx="252028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28575"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37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на объектах торговли и общественного питания, РЦ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 flipV="1">
            <a:off x="3203848" y="2636912"/>
            <a:ext cx="144016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11" idx="1"/>
          </p:cNvCxnSpPr>
          <p:nvPr/>
        </p:nvCxnSpPr>
        <p:spPr>
          <a:xfrm flipV="1">
            <a:off x="4644008" y="3140968"/>
            <a:ext cx="158417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6" idx="1"/>
            <a:endCxn id="7" idx="3"/>
          </p:cNvCxnSpPr>
          <p:nvPr/>
        </p:nvCxnSpPr>
        <p:spPr>
          <a:xfrm flipH="1">
            <a:off x="2771800" y="3933056"/>
            <a:ext cx="576064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716016" y="4437112"/>
            <a:ext cx="1512168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8" idx="1"/>
          </p:cNvCxnSpPr>
          <p:nvPr/>
        </p:nvCxnSpPr>
        <p:spPr>
          <a:xfrm>
            <a:off x="4716016" y="4437112"/>
            <a:ext cx="1584176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9" idx="3"/>
          </p:cNvCxnSpPr>
          <p:nvPr/>
        </p:nvCxnSpPr>
        <p:spPr>
          <a:xfrm flipH="1">
            <a:off x="3131840" y="4437112"/>
            <a:ext cx="151216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14" idx="1"/>
          </p:cNvCxnSpPr>
          <p:nvPr/>
        </p:nvCxnSpPr>
        <p:spPr>
          <a:xfrm>
            <a:off x="6012160" y="3933056"/>
            <a:ext cx="50405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6" idx="2"/>
          </p:cNvCxnSpPr>
          <p:nvPr/>
        </p:nvCxnSpPr>
        <p:spPr>
          <a:xfrm flipH="1">
            <a:off x="3203848" y="4437112"/>
            <a:ext cx="147616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2051720" y="5445224"/>
            <a:ext cx="2304256" cy="720080"/>
          </a:xfrm>
          <a:prstGeom prst="roundRect">
            <a:avLst/>
          </a:prstGeom>
          <a:solidFill>
            <a:srgbClr val="0070C0"/>
          </a:solidFill>
          <a:ln w="28575"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в лифтах многоквартирных домов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" name="Рисунок 25" descr="герб новый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1075482" cy="134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6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620688"/>
            <a:ext cx="6051648" cy="792088"/>
          </a:xfrm>
        </p:spPr>
        <p:txBody>
          <a:bodyPr/>
          <a:lstStyle/>
          <a:p>
            <a:pPr marL="0" indent="0">
              <a:buNone/>
            </a:pPr>
            <a:r>
              <a:rPr lang="ru-RU" sz="3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работы</a:t>
            </a:r>
            <a:endParaRPr lang="ru-RU" sz="32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943267560"/>
              </p:ext>
            </p:extLst>
          </p:nvPr>
        </p:nvGraphicFramePr>
        <p:xfrm>
          <a:off x="194838" y="1628800"/>
          <a:ext cx="8769650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38" y="188640"/>
            <a:ext cx="1079500" cy="134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" y="4966667"/>
            <a:ext cx="9113837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544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6984776" cy="57606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Единая дежурно-диспетчерская слу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жба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065527093"/>
              </p:ext>
            </p:extLst>
          </p:nvPr>
        </p:nvGraphicFramePr>
        <p:xfrm>
          <a:off x="470049" y="1285860"/>
          <a:ext cx="4064630" cy="4000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" name="Рисунок 13" descr="IMG_20151124_19053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68552" y="1529408"/>
            <a:ext cx="3744416" cy="305172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" name="Рисунок 6" descr="герб новый 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9512" y="188640"/>
            <a:ext cx="1075482" cy="134076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39" y="4797425"/>
            <a:ext cx="9113837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860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7416" y="522527"/>
            <a:ext cx="4933056" cy="940966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перспективе планируется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48541754"/>
              </p:ext>
            </p:extLst>
          </p:nvPr>
        </p:nvGraphicFramePr>
        <p:xfrm>
          <a:off x="323528" y="1412776"/>
          <a:ext cx="8136904" cy="3939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113"/>
            <a:ext cx="1079500" cy="134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939" y="4947479"/>
            <a:ext cx="9113837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55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22526"/>
            <a:ext cx="7344816" cy="15383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бщественная </a:t>
            </a: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правоохранительной направленности </a:t>
            </a:r>
            <a:r>
              <a:rPr lang="ru-RU" sz="32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«Оленегорская народная дружина»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113"/>
            <a:ext cx="1079500" cy="134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4838848"/>
            <a:ext cx="9113837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969" y="2390576"/>
            <a:ext cx="3674705" cy="2448272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840081405"/>
              </p:ext>
            </p:extLst>
          </p:nvPr>
        </p:nvGraphicFramePr>
        <p:xfrm>
          <a:off x="179512" y="2071678"/>
          <a:ext cx="4824536" cy="1285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973060555"/>
              </p:ext>
            </p:extLst>
          </p:nvPr>
        </p:nvGraphicFramePr>
        <p:xfrm>
          <a:off x="179513" y="3356992"/>
          <a:ext cx="4824536" cy="10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213378302"/>
              </p:ext>
            </p:extLst>
          </p:nvPr>
        </p:nvGraphicFramePr>
        <p:xfrm>
          <a:off x="179512" y="3286124"/>
          <a:ext cx="4824536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</p:spTree>
    <p:extLst>
      <p:ext uri="{BB962C8B-B14F-4D97-AF65-F5344CB8AC3E}">
        <p14:creationId xmlns:p14="http://schemas.microsoft.com/office/powerpoint/2010/main" val="426228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1968</TotalTime>
  <Words>349</Words>
  <Application>Microsoft Office PowerPoint</Application>
  <PresentationFormat>Экран (4:3)</PresentationFormat>
  <Paragraphs>51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Администрация города Оленегорска с подведомственной территорией  Мурманской области</vt:lpstr>
      <vt:lpstr>Комиссия  по профилактике правонарушений муниципального образования   город Оленегорск с подведомственной территорией </vt:lpstr>
      <vt:lpstr>Комиссия по профилактике правонарушений  муниципального образования город Оленегорск  с подведомственной территорией </vt:lpstr>
      <vt:lpstr>Направления системы  АПК «Безопасный город»</vt:lpstr>
      <vt:lpstr>Камеры  наружного видеонаблюдения в городе Оленегорске и н.п. Высокий </vt:lpstr>
      <vt:lpstr>Результаты работы</vt:lpstr>
      <vt:lpstr>Единая дежурно-диспетчерская служба</vt:lpstr>
      <vt:lpstr>В перспективе планируется</vt:lpstr>
      <vt:lpstr>Общественная организация правоохранительной направленности «Оленегорская народная дружина»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Администрация города Оленегорска с подведомственной территорией  Мурманской области</dc:title>
  <dc:creator>Admin</dc:creator>
  <cp:lastModifiedBy>Шевцов</cp:lastModifiedBy>
  <cp:revision>159</cp:revision>
  <dcterms:created xsi:type="dcterms:W3CDTF">2015-11-27T10:05:42Z</dcterms:created>
  <dcterms:modified xsi:type="dcterms:W3CDTF">2016-10-25T08:43:00Z</dcterms:modified>
</cp:coreProperties>
</file>